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0" r:id="rId1"/>
  </p:sldMasterIdLst>
  <p:notesMasterIdLst>
    <p:notesMasterId r:id="rId15"/>
  </p:notesMasterIdLst>
  <p:sldIdLst>
    <p:sldId id="257" r:id="rId2"/>
    <p:sldId id="258" r:id="rId3"/>
    <p:sldId id="259" r:id="rId4"/>
    <p:sldId id="282" r:id="rId5"/>
    <p:sldId id="1243" r:id="rId6"/>
    <p:sldId id="269" r:id="rId7"/>
    <p:sldId id="270" r:id="rId8"/>
    <p:sldId id="1244" r:id="rId9"/>
    <p:sldId id="1239" r:id="rId10"/>
    <p:sldId id="1246" r:id="rId11"/>
    <p:sldId id="1247" r:id="rId12"/>
    <p:sldId id="272" r:id="rId13"/>
    <p:sldId id="283" r:id="rId14"/>
  </p:sldIdLst>
  <p:sldSz cx="8382000" cy="4714875"/>
  <p:notesSz cx="4714875" cy="838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D8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39" autoAdjust="0"/>
    <p:restoredTop sz="74593" autoAdjust="0"/>
  </p:normalViewPr>
  <p:slideViewPr>
    <p:cSldViewPr snapToGrid="0" snapToObjects="1">
      <p:cViewPr varScale="1">
        <p:scale>
          <a:sx n="73" d="100"/>
          <a:sy n="73" d="100"/>
        </p:scale>
        <p:origin x="159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824578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52790-CF16-0BF9-3CA6-95B54D82B0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50C98C-81ED-C496-21D4-BADBD9575E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CD2858-9D6A-7CCE-C3C5-092182336B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D0A06E-7566-BC8C-55EA-14CDB474C680}"/>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935330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92D79-8046-B686-D23C-E4BD4E3505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FE0ABD-16FC-6979-7EAF-39DFE37AC3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1CC8C5-14A0-0B77-DCEB-1ACA29D483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FC0473-CF08-2CDF-6F5E-5B53928C18E8}"/>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513147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18A4A-70E9-9FEA-53EB-45F22B160A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7C5E03-82FB-A383-E308-7ADF937574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214D04-43F0-3AF6-4303-6DA8262453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33BAD5-CBFB-F272-483B-8B1B85689CDF}"/>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422073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508FE-B807-E282-9C89-4BC65DD773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941908-94E7-56C5-4182-BEF53D55EB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412956-CD9C-A50A-B679-36AB596C5D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E48E81-7431-8F8E-4382-4E25269CDABD}"/>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723627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7AADC-A854-ABF3-7521-283BE09D1B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FD0D27-D69A-51CD-D84D-2758D396FC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570186-AFE3-2831-FADE-236E0A4B75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89F024-61D2-16BB-3383-30D318FD685A}"/>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964059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49BD8AB4-D3C6-74CD-02C6-889F7DEA7A0E}"/>
              </a:ext>
            </a:extLst>
          </p:cNvPr>
          <p:cNvSpPr>
            <a:spLocks noGrp="1"/>
          </p:cNvSpPr>
          <p:nvPr>
            <p:ph type="sldNum" sz="quarter" idx="12"/>
          </p:nvPr>
        </p:nvSpPr>
        <p:spPr/>
        <p:txBody>
          <a:bodyPr/>
          <a:lstStyle/>
          <a:p>
            <a:fld id="{50609A32-C395-45AD-A6EA-A6CD75725795}" type="slidenum">
              <a:rPr kumimoji="1" lang="ja-JP" altLang="en-US" smtClean="0"/>
              <a:t>‹#›</a:t>
            </a:fld>
            <a:endParaRPr kumimoji="1" lang="ja-JP" altLang="en-US"/>
          </a:p>
        </p:txBody>
      </p:sp>
    </p:spTree>
    <p:extLst>
      <p:ext uri="{BB962C8B-B14F-4D97-AF65-F5344CB8AC3E}">
        <p14:creationId xmlns:p14="http://schemas.microsoft.com/office/powerpoint/2010/main" val="13596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4B3C6CB0-7D32-F7E4-54F9-421476794451}"/>
              </a:ext>
            </a:extLst>
          </p:cNvPr>
          <p:cNvSpPr>
            <a:spLocks noGrp="1"/>
          </p:cNvSpPr>
          <p:nvPr>
            <p:ph type="sldNum" sz="quarter" idx="12"/>
          </p:nvPr>
        </p:nvSpPr>
        <p:spPr>
          <a:xfrm>
            <a:off x="6424946" y="4370388"/>
            <a:ext cx="1885950" cy="250825"/>
          </a:xfrm>
        </p:spPr>
        <p:txBody>
          <a:bodyPr/>
          <a:lstStyle/>
          <a:p>
            <a:fld id="{50609A32-C395-45AD-A6EA-A6CD75725795}" type="slidenum">
              <a:rPr kumimoji="1" lang="ja-JP" altLang="en-US" smtClean="0"/>
              <a:t>‹#›</a:t>
            </a:fld>
            <a:endParaRPr kumimoji="1" lang="ja-JP" altLang="en-US" dirty="0"/>
          </a:p>
        </p:txBody>
      </p:sp>
    </p:spTree>
    <p:extLst>
      <p:ext uri="{BB962C8B-B14F-4D97-AF65-F5344CB8AC3E}">
        <p14:creationId xmlns:p14="http://schemas.microsoft.com/office/powerpoint/2010/main" val="3464869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4800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E456634-A9DA-2389-7BB6-4A0B51B1E2A0}"/>
              </a:ext>
            </a:extLst>
          </p:cNvPr>
          <p:cNvSpPr>
            <a:spLocks noGrp="1"/>
          </p:cNvSpPr>
          <p:nvPr>
            <p:ph type="title"/>
          </p:nvPr>
        </p:nvSpPr>
        <p:spPr>
          <a:xfrm>
            <a:off x="576263" y="250825"/>
            <a:ext cx="7229475" cy="911225"/>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591572F-7205-F30B-4188-BDC05EF6115C}"/>
              </a:ext>
            </a:extLst>
          </p:cNvPr>
          <p:cNvSpPr>
            <a:spLocks noGrp="1"/>
          </p:cNvSpPr>
          <p:nvPr>
            <p:ph type="body" idx="1"/>
          </p:nvPr>
        </p:nvSpPr>
        <p:spPr>
          <a:xfrm>
            <a:off x="576263" y="1255713"/>
            <a:ext cx="7229475" cy="2990850"/>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a:extLst>
              <a:ext uri="{FF2B5EF4-FFF2-40B4-BE49-F238E27FC236}">
                <a16:creationId xmlns:a16="http://schemas.microsoft.com/office/drawing/2014/main" id="{25505630-8904-26CE-DF34-990FD39A256F}"/>
              </a:ext>
            </a:extLst>
          </p:cNvPr>
          <p:cNvSpPr>
            <a:spLocks noGrp="1"/>
          </p:cNvSpPr>
          <p:nvPr>
            <p:ph type="dt" sz="half" idx="2"/>
          </p:nvPr>
        </p:nvSpPr>
        <p:spPr>
          <a:xfrm>
            <a:off x="576263" y="4370388"/>
            <a:ext cx="1885950" cy="2508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a:extLst>
              <a:ext uri="{FF2B5EF4-FFF2-40B4-BE49-F238E27FC236}">
                <a16:creationId xmlns:a16="http://schemas.microsoft.com/office/drawing/2014/main" id="{7C529200-163D-DC29-D20F-1026E286B832}"/>
              </a:ext>
            </a:extLst>
          </p:cNvPr>
          <p:cNvSpPr>
            <a:spLocks noGrp="1"/>
          </p:cNvSpPr>
          <p:nvPr>
            <p:ph type="ftr" sz="quarter" idx="3"/>
          </p:nvPr>
        </p:nvSpPr>
        <p:spPr>
          <a:xfrm>
            <a:off x="2776538" y="4370388"/>
            <a:ext cx="2828925" cy="2508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107987F7-67DF-82D3-BD36-9FC4CDC3C5D5}"/>
              </a:ext>
            </a:extLst>
          </p:cNvPr>
          <p:cNvSpPr>
            <a:spLocks noGrp="1"/>
          </p:cNvSpPr>
          <p:nvPr>
            <p:ph type="sldNum" sz="quarter" idx="4"/>
          </p:nvPr>
        </p:nvSpPr>
        <p:spPr>
          <a:xfrm>
            <a:off x="5919788" y="4370388"/>
            <a:ext cx="1885950" cy="250825"/>
          </a:xfrm>
          <a:prstGeom prst="rect">
            <a:avLst/>
          </a:prstGeom>
        </p:spPr>
        <p:txBody>
          <a:bodyPr vert="horz" lIns="91440" tIns="45720" rIns="91440" bIns="45720" rtlCol="0" anchor="ctr"/>
          <a:lstStyle>
            <a:lvl1pPr algn="r">
              <a:defRPr sz="1200">
                <a:solidFill>
                  <a:schemeClr val="tx1">
                    <a:tint val="75000"/>
                  </a:schemeClr>
                </a:solidFill>
              </a:defRPr>
            </a:lvl1pPr>
          </a:lstStyle>
          <a:p>
            <a:fld id="{50609A32-C395-45AD-A6EA-A6CD75725795}" type="slidenum">
              <a:rPr kumimoji="1" lang="ja-JP" altLang="en-US" smtClean="0"/>
              <a:t>‹#›</a:t>
            </a:fld>
            <a:endParaRPr kumimoji="1" lang="ja-JP" altLang="en-US" dirty="0"/>
          </a:p>
        </p:txBody>
      </p:sp>
    </p:spTree>
    <p:extLst>
      <p:ext uri="{BB962C8B-B14F-4D97-AF65-F5344CB8AC3E}">
        <p14:creationId xmlns:p14="http://schemas.microsoft.com/office/powerpoint/2010/main" val="631607367"/>
      </p:ext>
    </p:extLst>
  </p:cSld>
  <p:clrMap bg1="lt1" tx1="dk1" bg2="lt2" tx2="dk2" accent1="accent1" accent2="accent2" accent3="accent3" accent4="accent4" accent5="accent5" accent6="accent6" hlink="hlink" folHlink="folHlink"/>
  <p:sldLayoutIdLst>
    <p:sldLayoutId id="2147483652" r:id="rId1"/>
    <p:sldLayoutId id="2147483663" r:id="rId2"/>
    <p:sldLayoutId id="2147483662" r:id="rId3"/>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15.png"/><Relationship Id="rId4" Type="http://schemas.openxmlformats.org/officeDocument/2006/relationships/image" Target="../media/image14.svg"/></Relationships>
</file>

<file path=ppt/slides/_rels/slide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sv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image" Target="../media/image14.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3.svg"/><Relationship Id="rId5" Type="http://schemas.openxmlformats.org/officeDocument/2006/relationships/image" Target="../media/image57.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svg"/><Relationship Id="rId18" Type="http://schemas.openxmlformats.org/officeDocument/2006/relationships/image" Target="../media/image17.svg"/><Relationship Id="rId26" Type="http://schemas.openxmlformats.org/officeDocument/2006/relationships/image" Target="../media/image25.sv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11.svg"/><Relationship Id="rId17" Type="http://schemas.openxmlformats.org/officeDocument/2006/relationships/image" Target="../media/image16.png"/><Relationship Id="rId25" Type="http://schemas.openxmlformats.org/officeDocument/2006/relationships/image" Target="../media/image24.svg"/><Relationship Id="rId2" Type="http://schemas.openxmlformats.org/officeDocument/2006/relationships/notesSlide" Target="../notesSlides/notesSlide2.xml"/><Relationship Id="rId16" Type="http://schemas.openxmlformats.org/officeDocument/2006/relationships/image" Target="../media/image15.png"/><Relationship Id="rId20" Type="http://schemas.openxmlformats.org/officeDocument/2006/relationships/image" Target="../media/image19.svg"/><Relationship Id="rId29" Type="http://schemas.openxmlformats.org/officeDocument/2006/relationships/image" Target="../media/image28.svg"/><Relationship Id="rId1" Type="http://schemas.openxmlformats.org/officeDocument/2006/relationships/slideLayout" Target="../slideLayouts/slideLayout2.xml"/><Relationship Id="rId6" Type="http://schemas.openxmlformats.org/officeDocument/2006/relationships/image" Target="../media/image5.svg"/><Relationship Id="rId11" Type="http://schemas.openxmlformats.org/officeDocument/2006/relationships/image" Target="../media/image10.svg"/><Relationship Id="rId24" Type="http://schemas.openxmlformats.org/officeDocument/2006/relationships/image" Target="../media/image23.sv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27.svg"/><Relationship Id="rId10" Type="http://schemas.openxmlformats.org/officeDocument/2006/relationships/image" Target="../media/image9.svg"/><Relationship Id="rId19" Type="http://schemas.openxmlformats.org/officeDocument/2006/relationships/image" Target="../media/image18.svg"/><Relationship Id="rId4" Type="http://schemas.openxmlformats.org/officeDocument/2006/relationships/image" Target="../media/image3.svg"/><Relationship Id="rId9" Type="http://schemas.openxmlformats.org/officeDocument/2006/relationships/image" Target="../media/image8.svg"/><Relationship Id="rId14" Type="http://schemas.openxmlformats.org/officeDocument/2006/relationships/image" Target="../media/image13.svg"/><Relationship Id="rId22" Type="http://schemas.openxmlformats.org/officeDocument/2006/relationships/image" Target="../media/image21.svg"/><Relationship Id="rId27" Type="http://schemas.openxmlformats.org/officeDocument/2006/relationships/image" Target="../media/image26.svg"/><Relationship Id="rId30" Type="http://schemas.openxmlformats.org/officeDocument/2006/relationships/image" Target="../media/image29.svg"/></Relationships>
</file>

<file path=ppt/slides/_rels/slide3.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9.svg"/><Relationship Id="rId18" Type="http://schemas.openxmlformats.org/officeDocument/2006/relationships/image" Target="../media/image15.png"/><Relationship Id="rId3" Type="http://schemas.openxmlformats.org/officeDocument/2006/relationships/image" Target="../media/image30.svg"/><Relationship Id="rId7" Type="http://schemas.openxmlformats.org/officeDocument/2006/relationships/image" Target="../media/image33.svg"/><Relationship Id="rId12" Type="http://schemas.openxmlformats.org/officeDocument/2006/relationships/image" Target="../media/image38.svg"/><Relationship Id="rId17" Type="http://schemas.openxmlformats.org/officeDocument/2006/relationships/image" Target="../media/image14.svg"/><Relationship Id="rId2" Type="http://schemas.openxmlformats.org/officeDocument/2006/relationships/notesSlide" Target="../notesSlides/notesSlide3.xml"/><Relationship Id="rId16" Type="http://schemas.openxmlformats.org/officeDocument/2006/relationships/image" Target="../media/image13.svg"/><Relationship Id="rId1" Type="http://schemas.openxmlformats.org/officeDocument/2006/relationships/slideLayout" Target="../slideLayouts/slideLayout2.xml"/><Relationship Id="rId6" Type="http://schemas.openxmlformats.org/officeDocument/2006/relationships/image" Target="../media/image32.svg"/><Relationship Id="rId11" Type="http://schemas.openxmlformats.org/officeDocument/2006/relationships/image" Target="../media/image37.svg"/><Relationship Id="rId5" Type="http://schemas.openxmlformats.org/officeDocument/2006/relationships/image" Target="../media/image20.svg"/><Relationship Id="rId15" Type="http://schemas.openxmlformats.org/officeDocument/2006/relationships/image" Target="../media/image41.svg"/><Relationship Id="rId10" Type="http://schemas.openxmlformats.org/officeDocument/2006/relationships/image" Target="../media/image36.svg"/><Relationship Id="rId4" Type="http://schemas.openxmlformats.org/officeDocument/2006/relationships/image" Target="../media/image31.svg"/><Relationship Id="rId9" Type="http://schemas.openxmlformats.org/officeDocument/2006/relationships/image" Target="../media/image35.svg"/><Relationship Id="rId14" Type="http://schemas.openxmlformats.org/officeDocument/2006/relationships/image" Target="../media/image40.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4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15.png"/><Relationship Id="rId4" Type="http://schemas.openxmlformats.org/officeDocument/2006/relationships/image" Target="../media/image14.svg"/></Relationships>
</file>

<file path=ppt/slides/_rels/slide5.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13.svg"/><Relationship Id="rId7" Type="http://schemas.openxmlformats.org/officeDocument/2006/relationships/image" Target="../media/image45.svg"/><Relationship Id="rId12" Type="http://schemas.openxmlformats.org/officeDocument/2006/relationships/image" Target="../media/image50.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4.svg"/><Relationship Id="rId11" Type="http://schemas.openxmlformats.org/officeDocument/2006/relationships/image" Target="../media/image49.svg"/><Relationship Id="rId5" Type="http://schemas.openxmlformats.org/officeDocument/2006/relationships/image" Target="../media/image15.png"/><Relationship Id="rId10" Type="http://schemas.openxmlformats.org/officeDocument/2006/relationships/image" Target="../media/image48.svg"/><Relationship Id="rId4" Type="http://schemas.openxmlformats.org/officeDocument/2006/relationships/image" Target="../media/image14.svg"/><Relationship Id="rId9" Type="http://schemas.openxmlformats.org/officeDocument/2006/relationships/image" Target="../media/image47.svg"/></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15.png"/><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2.jpg"/><Relationship Id="rId5" Type="http://schemas.openxmlformats.org/officeDocument/2006/relationships/image" Target="../media/image15.png"/><Relationship Id="rId4" Type="http://schemas.openxmlformats.org/officeDocument/2006/relationships/image" Target="../media/image14.svg"/></Relationships>
</file>

<file path=ppt/slides/_rels/slide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svg"/></Relationships>
</file>

<file path=ppt/slides/_rels/slide9.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13.svg"/><Relationship Id="rId7" Type="http://schemas.openxmlformats.org/officeDocument/2006/relationships/image" Target="../media/image54.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15.png"/><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pic>
        <p:nvPicPr>
          <p:cNvPr id="3" name="Image 0" descr="preencoded.png"/>
          <p:cNvPicPr>
            <a:picLocks noChangeAspect="1"/>
          </p:cNvPicPr>
          <p:nvPr/>
        </p:nvPicPr>
        <p:blipFill>
          <a:blip r:embed="rId3"/>
          <a:stretch>
            <a:fillRect/>
          </a:stretch>
        </p:blipFill>
        <p:spPr>
          <a:xfrm>
            <a:off x="-13" y="-4"/>
            <a:ext cx="8382017" cy="4714878"/>
          </a:xfrm>
          <a:prstGeom prst="rect">
            <a:avLst/>
          </a:prstGeom>
        </p:spPr>
      </p:pic>
      <p:sp>
        <p:nvSpPr>
          <p:cNvPr id="4" name="Text 0"/>
          <p:cNvSpPr/>
          <p:nvPr/>
        </p:nvSpPr>
        <p:spPr>
          <a:xfrm>
            <a:off x="3941456" y="4225494"/>
            <a:ext cx="2803483" cy="247650"/>
          </a:xfrm>
          <a:prstGeom prst="rect">
            <a:avLst/>
          </a:prstGeom>
          <a:noFill/>
          <a:ln/>
        </p:spPr>
        <p:txBody>
          <a:bodyPr wrap="square" lIns="0" tIns="0" rIns="0" bIns="0" rtlCol="0" anchor="t"/>
          <a:lstStyle/>
          <a:p>
            <a:pPr marL="0" indent="0" algn="r">
              <a:lnSpc>
                <a:spcPts val="1600"/>
              </a:lnSpc>
              <a:buNone/>
            </a:pPr>
            <a:r>
              <a:rPr lang="en-US" sz="1300" b="1" u="none" dirty="0">
                <a:solidFill>
                  <a:srgbClr val="C00000"/>
                </a:solidFill>
                <a:latin typeface="メイリオ" panose="020B0604030504040204" pitchFamily="50" charset="-128"/>
                <a:ea typeface="メイリオ" panose="020B0604030504040204" pitchFamily="50" charset="-128"/>
                <a:cs typeface="Hiragino Kaku Gothic ProN" pitchFamily="34" charset="-120"/>
              </a:rPr>
              <a:t>２０２６年</a:t>
            </a:r>
            <a:r>
              <a:rPr lang="ja-JP" altLang="en-US" sz="1300" b="1" u="none" dirty="0">
                <a:solidFill>
                  <a:srgbClr val="C00000"/>
                </a:solidFill>
                <a:latin typeface="メイリオ" panose="020B0604030504040204" pitchFamily="50" charset="-128"/>
                <a:ea typeface="メイリオ" panose="020B0604030504040204" pitchFamily="50" charset="-128"/>
                <a:cs typeface="Hiragino Kaku Gothic ProN" pitchFamily="34" charset="-120"/>
              </a:rPr>
              <a:t>８</a:t>
            </a:r>
            <a:r>
              <a:rPr lang="en-US" sz="1300" b="1" u="none" dirty="0">
                <a:solidFill>
                  <a:srgbClr val="C00000"/>
                </a:solidFill>
                <a:latin typeface="メイリオ" panose="020B0604030504040204" pitchFamily="50" charset="-128"/>
                <a:ea typeface="メイリオ" panose="020B0604030504040204" pitchFamily="50" charset="-128"/>
                <a:cs typeface="Hiragino Kaku Gothic ProN" pitchFamily="34" charset="-120"/>
              </a:rPr>
              <a:t>月</a:t>
            </a:r>
            <a:r>
              <a:rPr lang="ja-JP" altLang="en-US" sz="1300" b="1" u="none" dirty="0">
                <a:solidFill>
                  <a:srgbClr val="C00000"/>
                </a:solidFill>
                <a:latin typeface="メイリオ" panose="020B0604030504040204" pitchFamily="50" charset="-128"/>
                <a:ea typeface="メイリオ" panose="020B0604030504040204" pitchFamily="50" charset="-128"/>
                <a:cs typeface="Hiragino Kaku Gothic ProN" pitchFamily="34" charset="-120"/>
              </a:rPr>
              <a:t>６</a:t>
            </a:r>
            <a:r>
              <a:rPr lang="en-US" sz="1300" b="1" u="none" dirty="0">
                <a:solidFill>
                  <a:srgbClr val="C00000"/>
                </a:solidFill>
                <a:latin typeface="メイリオ" panose="020B0604030504040204" pitchFamily="50" charset="-128"/>
                <a:ea typeface="メイリオ" panose="020B0604030504040204" pitchFamily="50" charset="-128"/>
                <a:cs typeface="Hiragino Kaku Gothic ProN" pitchFamily="34" charset="-120"/>
              </a:rPr>
              <a:t>日</a:t>
            </a:r>
            <a:endParaRPr lang="en-US" sz="1300" dirty="0">
              <a:latin typeface="メイリオ" panose="020B0604030504040204" pitchFamily="50" charset="-128"/>
              <a:ea typeface="メイリオ" panose="020B0604030504040204" pitchFamily="50" charset="-128"/>
            </a:endParaRPr>
          </a:p>
        </p:txBody>
      </p:sp>
      <p:sp>
        <p:nvSpPr>
          <p:cNvPr id="5" name="Text 1"/>
          <p:cNvSpPr/>
          <p:nvPr/>
        </p:nvSpPr>
        <p:spPr>
          <a:xfrm>
            <a:off x="417096" y="1890942"/>
            <a:ext cx="7547809" cy="533400"/>
          </a:xfrm>
          <a:prstGeom prst="rect">
            <a:avLst/>
          </a:prstGeom>
          <a:noFill/>
          <a:ln/>
        </p:spPr>
        <p:txBody>
          <a:bodyPr wrap="square" lIns="0" tIns="0" rIns="0" bIns="0" rtlCol="0" anchor="b"/>
          <a:lstStyle/>
          <a:p>
            <a:pPr marL="0" indent="0" algn="ctr">
              <a:lnSpc>
                <a:spcPts val="3800"/>
              </a:lnSpc>
              <a:buNone/>
            </a:pPr>
            <a:r>
              <a:rPr lang="en-US" sz="2400" b="1" u="none" dirty="0" err="1">
                <a:solidFill>
                  <a:srgbClr val="C00000"/>
                </a:solidFill>
                <a:latin typeface="メイリオ" panose="020B0604030504040204" pitchFamily="50" charset="-128"/>
                <a:ea typeface="メイリオ" panose="020B0604030504040204" pitchFamily="50" charset="-128"/>
                <a:cs typeface="Hiragino Kaku Gothic ProN" pitchFamily="34" charset="-120"/>
              </a:rPr>
              <a:t>太陽光パネルリサイクルの</a:t>
            </a:r>
            <a:r>
              <a:rPr lang="ja-JP" altLang="en-US" sz="2400" b="1" u="none" dirty="0">
                <a:solidFill>
                  <a:srgbClr val="C00000"/>
                </a:solidFill>
                <a:latin typeface="メイリオ" panose="020B0604030504040204" pitchFamily="50" charset="-128"/>
                <a:ea typeface="メイリオ" panose="020B0604030504040204" pitchFamily="50" charset="-128"/>
                <a:cs typeface="Hiragino Kaku Gothic ProN" pitchFamily="34" charset="-120"/>
              </a:rPr>
              <a:t>高度リサイクル</a:t>
            </a:r>
            <a:endParaRPr lang="en-US" sz="2400" dirty="0">
              <a:latin typeface="メイリオ" panose="020B0604030504040204" pitchFamily="50" charset="-128"/>
              <a:ea typeface="メイリオ" panose="020B0604030504040204" pitchFamily="50" charset="-128"/>
            </a:endParaRPr>
          </a:p>
        </p:txBody>
      </p:sp>
      <p:sp>
        <p:nvSpPr>
          <p:cNvPr id="6" name="Text 2"/>
          <p:cNvSpPr/>
          <p:nvPr/>
        </p:nvSpPr>
        <p:spPr>
          <a:xfrm>
            <a:off x="264632" y="271475"/>
            <a:ext cx="7547809" cy="333375"/>
          </a:xfrm>
          <a:prstGeom prst="rect">
            <a:avLst/>
          </a:prstGeom>
          <a:noFill/>
          <a:ln/>
        </p:spPr>
        <p:txBody>
          <a:bodyPr wrap="square" lIns="0" tIns="0" rIns="0" bIns="0" rtlCol="0" anchor="t"/>
          <a:lstStyle/>
          <a:p>
            <a:pPr marL="0" indent="0" algn="l">
              <a:lnSpc>
                <a:spcPts val="2300"/>
              </a:lnSpc>
              <a:buNone/>
            </a:pPr>
            <a:r>
              <a:rPr lang="ja-JP" altLang="en-US" sz="1600" b="1" u="none" dirty="0">
                <a:solidFill>
                  <a:srgbClr val="C00000"/>
                </a:solidFill>
                <a:latin typeface="メイリオ" panose="020B0604030504040204" pitchFamily="50" charset="-128"/>
                <a:ea typeface="メイリオ" panose="020B0604030504040204" pitchFamily="50" charset="-128"/>
                <a:cs typeface="Noto Sans JP" pitchFamily="34" charset="-120"/>
              </a:rPr>
              <a:t>一般社団法人ガラス再資源化協議会　第</a:t>
            </a:r>
            <a:r>
              <a:rPr lang="en-US" altLang="ja-JP" sz="1600" b="1" u="none" dirty="0">
                <a:solidFill>
                  <a:srgbClr val="C00000"/>
                </a:solidFill>
                <a:latin typeface="メイリオ" panose="020B0604030504040204" pitchFamily="50" charset="-128"/>
                <a:ea typeface="メイリオ" panose="020B0604030504040204" pitchFamily="50" charset="-128"/>
                <a:cs typeface="Noto Sans JP" pitchFamily="34" charset="-120"/>
              </a:rPr>
              <a:t>27</a:t>
            </a:r>
            <a:r>
              <a:rPr lang="ja-JP" altLang="en-US" sz="1600" b="1" u="none" dirty="0">
                <a:solidFill>
                  <a:srgbClr val="C00000"/>
                </a:solidFill>
                <a:latin typeface="メイリオ" panose="020B0604030504040204" pitchFamily="50" charset="-128"/>
                <a:ea typeface="メイリオ" panose="020B0604030504040204" pitchFamily="50" charset="-128"/>
                <a:cs typeface="Noto Sans JP" pitchFamily="34" charset="-120"/>
              </a:rPr>
              <a:t>回定時総会</a:t>
            </a:r>
          </a:p>
        </p:txBody>
      </p:sp>
      <p:sp>
        <p:nvSpPr>
          <p:cNvPr id="2" name="スライド番号プレースホルダー 1">
            <a:extLst>
              <a:ext uri="{FF2B5EF4-FFF2-40B4-BE49-F238E27FC236}">
                <a16:creationId xmlns:a16="http://schemas.microsoft.com/office/drawing/2014/main" id="{E99B3C5F-C9AA-0B11-F8DD-FEAD34C4A4CC}"/>
              </a:ext>
            </a:extLst>
          </p:cNvPr>
          <p:cNvSpPr>
            <a:spLocks noGrp="1"/>
          </p:cNvSpPr>
          <p:nvPr>
            <p:ph type="sldNum" sz="quarter" idx="12"/>
          </p:nvPr>
        </p:nvSpPr>
        <p:spPr/>
        <p:txBody>
          <a:bodyPr/>
          <a:lstStyle/>
          <a:p>
            <a:fld id="{50609A32-C395-45AD-A6EA-A6CD75725795}" type="slidenum">
              <a:rPr kumimoji="1" lang="ja-JP" altLang="en-US" smtClean="0">
                <a:latin typeface="メイリオ" panose="020B0604030504040204" pitchFamily="50" charset="-128"/>
                <a:ea typeface="メイリオ" panose="020B0604030504040204" pitchFamily="50" charset="-128"/>
              </a:rPr>
              <a:t>1</a:t>
            </a:fld>
            <a:endParaRPr kumimoji="1" lang="ja-JP" altLang="en-US" dirty="0">
              <a:latin typeface="メイリオ" panose="020B0604030504040204" pitchFamily="50" charset="-128"/>
              <a:ea typeface="メイリオ" panose="020B0604030504040204" pitchFamily="50"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32C9D-F1F9-6CB7-8D8A-4ACB140353FA}"/>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89FC61A7-4320-9BEE-FADF-669550E0AEF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 y="-6"/>
            <a:ext cx="8382000" cy="554698"/>
          </a:xfrm>
          <a:prstGeom prst="rect">
            <a:avLst/>
          </a:prstGeom>
        </p:spPr>
      </p:pic>
      <p:pic>
        <p:nvPicPr>
          <p:cNvPr id="4" name="Image 1" descr="preencoded.png">
            <a:extLst>
              <a:ext uri="{FF2B5EF4-FFF2-40B4-BE49-F238E27FC236}">
                <a16:creationId xmlns:a16="http://schemas.microsoft.com/office/drawing/2014/main" id="{57EC619E-E50A-F290-2E4B-2D21392A4DC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5910" y="135823"/>
            <a:ext cx="57150" cy="313982"/>
          </a:xfrm>
          <a:prstGeom prst="rect">
            <a:avLst/>
          </a:prstGeom>
        </p:spPr>
      </p:pic>
      <p:sp>
        <p:nvSpPr>
          <p:cNvPr id="6" name="Text 1">
            <a:extLst>
              <a:ext uri="{FF2B5EF4-FFF2-40B4-BE49-F238E27FC236}">
                <a16:creationId xmlns:a16="http://schemas.microsoft.com/office/drawing/2014/main" id="{18ADA945-B488-B45B-98DB-F4282CD41FE0}"/>
              </a:ext>
            </a:extLst>
          </p:cNvPr>
          <p:cNvSpPr/>
          <p:nvPr/>
        </p:nvSpPr>
        <p:spPr>
          <a:xfrm>
            <a:off x="426655" y="151404"/>
            <a:ext cx="6151525" cy="304800"/>
          </a:xfrm>
          <a:prstGeom prst="rect">
            <a:avLst/>
          </a:prstGeom>
          <a:noFill/>
          <a:ln/>
        </p:spPr>
        <p:txBody>
          <a:bodyPr wrap="square" lIns="0" tIns="0" rIns="0" bIns="0" rtlCol="0" anchor="t"/>
          <a:lstStyle/>
          <a:p>
            <a:pPr marL="0" indent="0" algn="l">
              <a:lnSpc>
                <a:spcPts val="2000"/>
              </a:lnSpc>
              <a:buNone/>
            </a:pPr>
            <a:r>
              <a:rPr lang="ja-JP" altLang="en-US" sz="2000" b="1" u="none" dirty="0">
                <a:solidFill>
                  <a:srgbClr val="FFFFFF"/>
                </a:solidFill>
                <a:latin typeface="Noto Sans JP" pitchFamily="34" charset="0"/>
                <a:ea typeface="Noto Sans JP" pitchFamily="34" charset="-122"/>
                <a:cs typeface="Noto Sans JP" pitchFamily="34" charset="-120"/>
              </a:rPr>
              <a:t>高度化法プロセスでの</a:t>
            </a:r>
            <a:r>
              <a:rPr lang="en-US" altLang="ja-JP" sz="2000" b="1" u="none" dirty="0">
                <a:solidFill>
                  <a:srgbClr val="FFFFFF"/>
                </a:solidFill>
                <a:latin typeface="Noto Sans JP" pitchFamily="34" charset="0"/>
                <a:ea typeface="Noto Sans JP" pitchFamily="34" charset="-122"/>
                <a:cs typeface="Noto Sans JP" pitchFamily="34" charset="-120"/>
              </a:rPr>
              <a:t>GHG</a:t>
            </a:r>
            <a:r>
              <a:rPr lang="ja-JP" altLang="en-US" sz="2000" b="1" u="none" dirty="0">
                <a:solidFill>
                  <a:srgbClr val="FFFFFF"/>
                </a:solidFill>
                <a:latin typeface="Noto Sans JP" pitchFamily="34" charset="0"/>
                <a:ea typeface="Noto Sans JP" pitchFamily="34" charset="-122"/>
                <a:cs typeface="Noto Sans JP" pitchFamily="34" charset="-120"/>
              </a:rPr>
              <a:t>削減効果</a:t>
            </a:r>
            <a:endParaRPr lang="en-US" sz="2000" dirty="0"/>
          </a:p>
        </p:txBody>
      </p:sp>
      <p:pic>
        <p:nvPicPr>
          <p:cNvPr id="7" name="Image 2" descr="preencoded.png">
            <a:extLst>
              <a:ext uri="{FF2B5EF4-FFF2-40B4-BE49-F238E27FC236}">
                <a16:creationId xmlns:a16="http://schemas.microsoft.com/office/drawing/2014/main" id="{935FB93B-1771-9594-E137-1C9A37DA729F}"/>
              </a:ext>
            </a:extLst>
          </p:cNvPr>
          <p:cNvPicPr>
            <a:picLocks noChangeAspect="1"/>
          </p:cNvPicPr>
          <p:nvPr/>
        </p:nvPicPr>
        <p:blipFill>
          <a:blip r:embed="rId5"/>
          <a:stretch>
            <a:fillRect/>
          </a:stretch>
        </p:blipFill>
        <p:spPr>
          <a:xfrm>
            <a:off x="6695433" y="85965"/>
            <a:ext cx="1492767" cy="360714"/>
          </a:xfrm>
          <a:prstGeom prst="rect">
            <a:avLst/>
          </a:prstGeom>
        </p:spPr>
      </p:pic>
      <p:sp>
        <p:nvSpPr>
          <p:cNvPr id="2" name="スライド番号プレースホルダー 1">
            <a:extLst>
              <a:ext uri="{FF2B5EF4-FFF2-40B4-BE49-F238E27FC236}">
                <a16:creationId xmlns:a16="http://schemas.microsoft.com/office/drawing/2014/main" id="{726BCFD8-4947-C9D1-C82C-E9F821911FD2}"/>
              </a:ext>
            </a:extLst>
          </p:cNvPr>
          <p:cNvSpPr>
            <a:spLocks noGrp="1"/>
          </p:cNvSpPr>
          <p:nvPr>
            <p:ph type="sldNum" sz="quarter" idx="12"/>
          </p:nvPr>
        </p:nvSpPr>
        <p:spPr/>
        <p:txBody>
          <a:bodyPr/>
          <a:lstStyle/>
          <a:p>
            <a:fld id="{50609A32-C395-45AD-A6EA-A6CD75725795}" type="slidenum">
              <a:rPr kumimoji="1" lang="ja-JP" altLang="en-US" smtClean="0"/>
              <a:t>10</a:t>
            </a:fld>
            <a:endParaRPr kumimoji="1" lang="ja-JP" altLang="en-US" dirty="0"/>
          </a:p>
        </p:txBody>
      </p:sp>
      <p:sp>
        <p:nvSpPr>
          <p:cNvPr id="9" name="テキスト ボックス 8">
            <a:extLst>
              <a:ext uri="{FF2B5EF4-FFF2-40B4-BE49-F238E27FC236}">
                <a16:creationId xmlns:a16="http://schemas.microsoft.com/office/drawing/2014/main" id="{D78DAE57-C1CE-AB2A-0F7A-B77A476C234A}"/>
              </a:ext>
            </a:extLst>
          </p:cNvPr>
          <p:cNvSpPr txBox="1"/>
          <p:nvPr/>
        </p:nvSpPr>
        <p:spPr>
          <a:xfrm>
            <a:off x="429039" y="733750"/>
            <a:ext cx="7523922" cy="553998"/>
          </a:xfrm>
          <a:prstGeom prst="rect">
            <a:avLst/>
          </a:prstGeom>
          <a:noFill/>
        </p:spPr>
        <p:txBody>
          <a:bodyPr wrap="square">
            <a:spAutoFit/>
          </a:bodyPr>
          <a:lstStyle/>
          <a:p>
            <a:pPr algn="ctr"/>
            <a:r>
              <a:rPr lang="ja-JP" altLang="ja-JP" sz="1500" b="1" i="0" dirty="0">
                <a:solidFill>
                  <a:srgbClr val="333333"/>
                </a:solidFill>
                <a:effectLst/>
                <a:latin typeface="Hiragino Kaku Gothic ProN"/>
              </a:rPr>
              <a:t>基準シナリオから事業シナリオへの移行により、</a:t>
            </a:r>
            <a:r>
              <a:rPr lang="ja-JP" altLang="en-US" sz="1500" b="1" i="0" dirty="0">
                <a:solidFill>
                  <a:srgbClr val="333333"/>
                </a:solidFill>
                <a:effectLst/>
                <a:latin typeface="Hiragino Kaku Gothic ProN"/>
              </a:rPr>
              <a:t>太陽光パネル</a:t>
            </a:r>
            <a:r>
              <a:rPr lang="ja-JP" altLang="ja-JP" sz="1500" b="1" i="0" dirty="0">
                <a:solidFill>
                  <a:srgbClr val="333333"/>
                </a:solidFill>
                <a:effectLst/>
                <a:latin typeface="Hiragino Kaku Gothic ProN"/>
              </a:rPr>
              <a:t>1t当たりの</a:t>
            </a:r>
            <a:endParaRPr lang="en-US" altLang="ja-JP" sz="1500" b="1" i="0" dirty="0">
              <a:solidFill>
                <a:srgbClr val="333333"/>
              </a:solidFill>
              <a:effectLst/>
              <a:latin typeface="Hiragino Kaku Gothic ProN"/>
            </a:endParaRPr>
          </a:p>
          <a:p>
            <a:pPr algn="ctr"/>
            <a:r>
              <a:rPr lang="ja-JP" altLang="ja-JP" sz="1500" b="1" i="0" dirty="0">
                <a:solidFill>
                  <a:srgbClr val="333333"/>
                </a:solidFill>
                <a:effectLst/>
                <a:latin typeface="Hiragino Kaku Gothic ProN"/>
              </a:rPr>
              <a:t>温室効果ガスを198.900 kgCO2e削減できます。</a:t>
            </a:r>
            <a:endParaRPr lang="ja-JP" altLang="en-US" dirty="0"/>
          </a:p>
        </p:txBody>
      </p:sp>
      <p:grpSp>
        <p:nvGrpSpPr>
          <p:cNvPr id="16" name="グループ化 15">
            <a:extLst>
              <a:ext uri="{FF2B5EF4-FFF2-40B4-BE49-F238E27FC236}">
                <a16:creationId xmlns:a16="http://schemas.microsoft.com/office/drawing/2014/main" id="{F5C24F52-9BB6-291C-FD24-07191C77AE1B}"/>
              </a:ext>
            </a:extLst>
          </p:cNvPr>
          <p:cNvGrpSpPr/>
          <p:nvPr/>
        </p:nvGrpSpPr>
        <p:grpSpPr>
          <a:xfrm>
            <a:off x="675861" y="1425632"/>
            <a:ext cx="6853030" cy="784950"/>
            <a:chOff x="435665" y="1536397"/>
            <a:chExt cx="6853030" cy="784950"/>
          </a:xfrm>
        </p:grpSpPr>
        <p:sp>
          <p:nvSpPr>
            <p:cNvPr id="12" name="テキスト ボックス 11">
              <a:extLst>
                <a:ext uri="{FF2B5EF4-FFF2-40B4-BE49-F238E27FC236}">
                  <a16:creationId xmlns:a16="http://schemas.microsoft.com/office/drawing/2014/main" id="{B739D9B8-4464-3CDC-2DE6-F3C6D189F3B8}"/>
                </a:ext>
              </a:extLst>
            </p:cNvPr>
            <p:cNvSpPr txBox="1"/>
            <p:nvPr/>
          </p:nvSpPr>
          <p:spPr>
            <a:xfrm>
              <a:off x="1274072" y="1536397"/>
              <a:ext cx="5353464" cy="438582"/>
            </a:xfrm>
            <a:prstGeom prst="rect">
              <a:avLst/>
            </a:prstGeom>
            <a:noFill/>
          </p:spPr>
          <p:txBody>
            <a:bodyPr wrap="square">
              <a:spAutoFit/>
            </a:bodyPr>
            <a:lstStyle/>
            <a:p>
              <a:pPr algn="ctr"/>
              <a:r>
                <a:rPr lang="ja-JP" altLang="ja-JP" sz="1200" b="1" i="0" u="none" strike="noStrike" dirty="0">
                  <a:solidFill>
                    <a:srgbClr val="333333"/>
                  </a:solidFill>
                  <a:effectLst/>
                  <a:latin typeface="Hiragino Kaku Gothic ProN"/>
                </a:rPr>
                <a:t>1t当たりの温室効果ガス（GHG）削減量：</a:t>
              </a:r>
              <a:r>
                <a:rPr lang="ja-JP" altLang="ja-JP" sz="2250" b="1" i="0" u="none" strike="noStrike" dirty="0">
                  <a:solidFill>
                    <a:srgbClr val="CF000D"/>
                  </a:solidFill>
                  <a:effectLst/>
                  <a:latin typeface="Hiragino Kaku Gothic ProN"/>
                </a:rPr>
                <a:t>198.900</a:t>
              </a:r>
              <a:r>
                <a:rPr lang="ja-JP" altLang="ja-JP" sz="1200" b="1" i="0" u="none" strike="noStrike" dirty="0">
                  <a:solidFill>
                    <a:srgbClr val="333333"/>
                  </a:solidFill>
                  <a:effectLst/>
                  <a:latin typeface="Hiragino Kaku Gothic ProN"/>
                </a:rPr>
                <a:t> kgCO2e/t</a:t>
              </a:r>
              <a:endParaRPr lang="ja-JP" altLang="en-US" dirty="0"/>
            </a:p>
          </p:txBody>
        </p:sp>
        <p:sp>
          <p:nvSpPr>
            <p:cNvPr id="14" name="テキスト ボックス 13">
              <a:extLst>
                <a:ext uri="{FF2B5EF4-FFF2-40B4-BE49-F238E27FC236}">
                  <a16:creationId xmlns:a16="http://schemas.microsoft.com/office/drawing/2014/main" id="{995F64D2-3B08-4CF2-60E0-ACBA4175369E}"/>
                </a:ext>
              </a:extLst>
            </p:cNvPr>
            <p:cNvSpPr txBox="1"/>
            <p:nvPr/>
          </p:nvSpPr>
          <p:spPr>
            <a:xfrm>
              <a:off x="1854890" y="1992796"/>
              <a:ext cx="4191828" cy="230832"/>
            </a:xfrm>
            <a:prstGeom prst="rect">
              <a:avLst/>
            </a:prstGeom>
            <a:noFill/>
          </p:spPr>
          <p:txBody>
            <a:bodyPr wrap="square">
              <a:spAutoFit/>
            </a:bodyPr>
            <a:lstStyle/>
            <a:p>
              <a:pPr algn="ctr"/>
              <a:r>
                <a:rPr lang="ja-JP" altLang="ja-JP" sz="900" b="0" i="0" dirty="0">
                  <a:solidFill>
                    <a:srgbClr val="4D4D4D"/>
                  </a:solidFill>
                  <a:effectLst/>
                  <a:latin typeface="Hiragino Kaku Gothic ProN"/>
                </a:rPr>
                <a:t>計算式：(基準A＋基準B) - (事業A＋事業B) = 198.900 kgCO2e/t</a:t>
              </a:r>
              <a:endParaRPr lang="ja-JP" altLang="en-US" dirty="0"/>
            </a:p>
          </p:txBody>
        </p:sp>
        <p:sp>
          <p:nvSpPr>
            <p:cNvPr id="15" name="正方形/長方形 14">
              <a:extLst>
                <a:ext uri="{FF2B5EF4-FFF2-40B4-BE49-F238E27FC236}">
                  <a16:creationId xmlns:a16="http://schemas.microsoft.com/office/drawing/2014/main" id="{79C8B477-9C4D-FA44-19FC-CA28D420D127}"/>
                </a:ext>
              </a:extLst>
            </p:cNvPr>
            <p:cNvSpPr/>
            <p:nvPr/>
          </p:nvSpPr>
          <p:spPr>
            <a:xfrm>
              <a:off x="435665" y="1573984"/>
              <a:ext cx="6853030" cy="747363"/>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20" name="図 19">
            <a:extLst>
              <a:ext uri="{FF2B5EF4-FFF2-40B4-BE49-F238E27FC236}">
                <a16:creationId xmlns:a16="http://schemas.microsoft.com/office/drawing/2014/main" id="{D10E7EFE-283F-A3A6-0812-8AB7E2E82C84}"/>
              </a:ext>
            </a:extLst>
          </p:cNvPr>
          <p:cNvPicPr>
            <a:picLocks noChangeAspect="1"/>
          </p:cNvPicPr>
          <p:nvPr/>
        </p:nvPicPr>
        <p:blipFill>
          <a:blip r:embed="rId6"/>
          <a:stretch>
            <a:fillRect/>
          </a:stretch>
        </p:blipFill>
        <p:spPr>
          <a:xfrm>
            <a:off x="598003" y="2278450"/>
            <a:ext cx="7185992" cy="1983925"/>
          </a:xfrm>
          <a:prstGeom prst="rect">
            <a:avLst/>
          </a:prstGeom>
        </p:spPr>
      </p:pic>
    </p:spTree>
    <p:extLst>
      <p:ext uri="{BB962C8B-B14F-4D97-AF65-F5344CB8AC3E}">
        <p14:creationId xmlns:p14="http://schemas.microsoft.com/office/powerpoint/2010/main" val="4118357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724B9-401E-C0AD-005D-360858302B56}"/>
            </a:ext>
          </a:extLst>
        </p:cNvPr>
        <p:cNvGrpSpPr/>
        <p:nvPr/>
      </p:nvGrpSpPr>
      <p:grpSpPr>
        <a:xfrm>
          <a:off x="0" y="0"/>
          <a:ext cx="0" cy="0"/>
          <a:chOff x="0" y="0"/>
          <a:chExt cx="0" cy="0"/>
        </a:xfrm>
      </p:grpSpPr>
      <p:sp>
        <p:nvSpPr>
          <p:cNvPr id="26" name="正方形/長方形 25">
            <a:extLst>
              <a:ext uri="{FF2B5EF4-FFF2-40B4-BE49-F238E27FC236}">
                <a16:creationId xmlns:a16="http://schemas.microsoft.com/office/drawing/2014/main" id="{0745B137-B307-A83D-CEAA-2E98C333DE63}"/>
              </a:ext>
            </a:extLst>
          </p:cNvPr>
          <p:cNvSpPr/>
          <p:nvPr/>
        </p:nvSpPr>
        <p:spPr>
          <a:xfrm>
            <a:off x="871314" y="2173529"/>
            <a:ext cx="2509631" cy="276999"/>
          </a:xfrm>
          <a:prstGeom prst="rect">
            <a:avLst/>
          </a:prstGeom>
          <a:solidFill>
            <a:schemeClr val="bg2">
              <a:lumMod val="9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pic>
        <p:nvPicPr>
          <p:cNvPr id="3" name="Image 0" descr="preencoded.png">
            <a:extLst>
              <a:ext uri="{FF2B5EF4-FFF2-40B4-BE49-F238E27FC236}">
                <a16:creationId xmlns:a16="http://schemas.microsoft.com/office/drawing/2014/main" id="{7FE33014-A55D-D37D-8784-B7728622A74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 y="-6"/>
            <a:ext cx="8382000" cy="554698"/>
          </a:xfrm>
          <a:prstGeom prst="rect">
            <a:avLst/>
          </a:prstGeom>
        </p:spPr>
      </p:pic>
      <p:pic>
        <p:nvPicPr>
          <p:cNvPr id="4" name="Image 1" descr="preencoded.png">
            <a:extLst>
              <a:ext uri="{FF2B5EF4-FFF2-40B4-BE49-F238E27FC236}">
                <a16:creationId xmlns:a16="http://schemas.microsoft.com/office/drawing/2014/main" id="{816BB639-8CD8-2568-C223-FB8D2513E8F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5910" y="135823"/>
            <a:ext cx="57150" cy="313982"/>
          </a:xfrm>
          <a:prstGeom prst="rect">
            <a:avLst/>
          </a:prstGeom>
        </p:spPr>
      </p:pic>
      <p:sp>
        <p:nvSpPr>
          <p:cNvPr id="6" name="Text 1">
            <a:extLst>
              <a:ext uri="{FF2B5EF4-FFF2-40B4-BE49-F238E27FC236}">
                <a16:creationId xmlns:a16="http://schemas.microsoft.com/office/drawing/2014/main" id="{E8D41011-6AF8-A9B5-1B68-E3CDFFAD2B4C}"/>
              </a:ext>
            </a:extLst>
          </p:cNvPr>
          <p:cNvSpPr/>
          <p:nvPr/>
        </p:nvSpPr>
        <p:spPr>
          <a:xfrm>
            <a:off x="426655" y="151404"/>
            <a:ext cx="6151525" cy="304800"/>
          </a:xfrm>
          <a:prstGeom prst="rect">
            <a:avLst/>
          </a:prstGeom>
          <a:noFill/>
          <a:ln/>
        </p:spPr>
        <p:txBody>
          <a:bodyPr wrap="square" lIns="0" tIns="0" rIns="0" bIns="0" rtlCol="0" anchor="t"/>
          <a:lstStyle/>
          <a:p>
            <a:pPr marL="0" indent="0" algn="l">
              <a:lnSpc>
                <a:spcPts val="2000"/>
              </a:lnSpc>
              <a:buNone/>
            </a:pPr>
            <a:r>
              <a:rPr lang="ja-JP" altLang="en-US" sz="2000" b="1" u="none" dirty="0">
                <a:solidFill>
                  <a:srgbClr val="FFFFFF"/>
                </a:solidFill>
                <a:latin typeface="メイリオ" panose="020B0604030504040204" pitchFamily="50" charset="-128"/>
                <a:ea typeface="メイリオ" panose="020B0604030504040204" pitchFamily="50" charset="-128"/>
                <a:cs typeface="Noto Sans JP" pitchFamily="34" charset="-120"/>
              </a:rPr>
              <a:t>高度化法プロセスでの資源循環効果</a:t>
            </a:r>
            <a:endParaRPr lang="en-US" sz="2000" dirty="0">
              <a:latin typeface="メイリオ" panose="020B0604030504040204" pitchFamily="50" charset="-128"/>
              <a:ea typeface="メイリオ" panose="020B0604030504040204" pitchFamily="50" charset="-128"/>
            </a:endParaRPr>
          </a:p>
        </p:txBody>
      </p:sp>
      <p:pic>
        <p:nvPicPr>
          <p:cNvPr id="7" name="Image 2" descr="preencoded.png">
            <a:extLst>
              <a:ext uri="{FF2B5EF4-FFF2-40B4-BE49-F238E27FC236}">
                <a16:creationId xmlns:a16="http://schemas.microsoft.com/office/drawing/2014/main" id="{BEA9A7A3-D70E-7DA5-A2B1-5A9D169A505A}"/>
              </a:ext>
            </a:extLst>
          </p:cNvPr>
          <p:cNvPicPr>
            <a:picLocks noChangeAspect="1"/>
          </p:cNvPicPr>
          <p:nvPr/>
        </p:nvPicPr>
        <p:blipFill>
          <a:blip r:embed="rId5"/>
          <a:stretch>
            <a:fillRect/>
          </a:stretch>
        </p:blipFill>
        <p:spPr>
          <a:xfrm>
            <a:off x="6695433" y="85965"/>
            <a:ext cx="1492767" cy="360714"/>
          </a:xfrm>
          <a:prstGeom prst="rect">
            <a:avLst/>
          </a:prstGeom>
        </p:spPr>
      </p:pic>
      <p:sp>
        <p:nvSpPr>
          <p:cNvPr id="2" name="スライド番号プレースホルダー 1">
            <a:extLst>
              <a:ext uri="{FF2B5EF4-FFF2-40B4-BE49-F238E27FC236}">
                <a16:creationId xmlns:a16="http://schemas.microsoft.com/office/drawing/2014/main" id="{22B9BB16-5802-38E7-3165-B4AEAEE294F0}"/>
              </a:ext>
            </a:extLst>
          </p:cNvPr>
          <p:cNvSpPr>
            <a:spLocks noGrp="1"/>
          </p:cNvSpPr>
          <p:nvPr>
            <p:ph type="sldNum" sz="quarter" idx="12"/>
          </p:nvPr>
        </p:nvSpPr>
        <p:spPr/>
        <p:txBody>
          <a:bodyPr/>
          <a:lstStyle/>
          <a:p>
            <a:fld id="{50609A32-C395-45AD-A6EA-A6CD75725795}" type="slidenum">
              <a:rPr kumimoji="1" lang="ja-JP" altLang="en-US" smtClean="0">
                <a:latin typeface="メイリオ" panose="020B0604030504040204" pitchFamily="50" charset="-128"/>
                <a:ea typeface="メイリオ" panose="020B0604030504040204" pitchFamily="50" charset="-128"/>
              </a:rPr>
              <a:t>11</a:t>
            </a:fld>
            <a:endParaRPr kumimoji="1" lang="ja-JP" altLang="en-US"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994E3190-73BC-6810-506A-AA340BB76D9C}"/>
              </a:ext>
            </a:extLst>
          </p:cNvPr>
          <p:cNvSpPr txBox="1"/>
          <p:nvPr/>
        </p:nvSpPr>
        <p:spPr>
          <a:xfrm>
            <a:off x="545409" y="862888"/>
            <a:ext cx="6983481" cy="584775"/>
          </a:xfrm>
          <a:prstGeom prst="rect">
            <a:avLst/>
          </a:prstGeom>
          <a:noFill/>
        </p:spPr>
        <p:txBody>
          <a:bodyPr wrap="square">
            <a:spAutoFit/>
          </a:bodyPr>
          <a:lstStyle/>
          <a:p>
            <a:pPr algn="ctr"/>
            <a:r>
              <a:rPr lang="ja-JP" altLang="ja-JP" sz="1600" b="1" i="0" dirty="0">
                <a:solidFill>
                  <a:srgbClr val="333333"/>
                </a:solidFill>
                <a:effectLst/>
                <a:latin typeface="メイリオ" panose="020B0604030504040204" pitchFamily="50" charset="-128"/>
                <a:ea typeface="メイリオ" panose="020B0604030504040204" pitchFamily="50" charset="-128"/>
              </a:rPr>
              <a:t>廃棄物1t当たりの再生材製造割合は、基準シナリオの1%から事業シナリオの73%へとに向上し、+72%の資源循環効果を見込みます。</a:t>
            </a:r>
            <a:endParaRPr lang="ja-JP" altLang="en-US" sz="20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43081FE2-34DB-A87C-6481-984422A86D4F}"/>
              </a:ext>
            </a:extLst>
          </p:cNvPr>
          <p:cNvSpPr txBox="1"/>
          <p:nvPr/>
        </p:nvSpPr>
        <p:spPr>
          <a:xfrm>
            <a:off x="667009" y="1782940"/>
            <a:ext cx="4935320" cy="276999"/>
          </a:xfrm>
          <a:prstGeom prst="rect">
            <a:avLst/>
          </a:prstGeom>
          <a:noFill/>
        </p:spPr>
        <p:txBody>
          <a:bodyPr wrap="square">
            <a:spAutoFit/>
          </a:bodyPr>
          <a:lstStyle/>
          <a:p>
            <a:r>
              <a:rPr lang="ja-JP" altLang="ja-JP" sz="1200" b="1" i="0" u="none" strike="noStrike" dirty="0">
                <a:solidFill>
                  <a:srgbClr val="CF000D"/>
                </a:solidFill>
                <a:effectLst/>
                <a:latin typeface="メイリオ" panose="020B0604030504040204" pitchFamily="50" charset="-128"/>
                <a:ea typeface="メイリオ" panose="020B0604030504040204" pitchFamily="50" charset="-128"/>
              </a:rPr>
              <a:t>【前提条件】</a:t>
            </a:r>
            <a:r>
              <a:rPr lang="ja-JP" altLang="en-US" sz="1200" b="1" dirty="0">
                <a:solidFill>
                  <a:srgbClr val="333333"/>
                </a:solidFill>
                <a:latin typeface="メイリオ" panose="020B0604030504040204" pitchFamily="50" charset="-128"/>
                <a:ea typeface="メイリオ" panose="020B0604030504040204" pitchFamily="50" charset="-128"/>
              </a:rPr>
              <a:t>太陽光パネル</a:t>
            </a:r>
            <a:r>
              <a:rPr lang="ja-JP" altLang="ja-JP" sz="1200" b="1" i="0" u="none" strike="noStrike" dirty="0">
                <a:solidFill>
                  <a:srgbClr val="333333"/>
                </a:solidFill>
                <a:effectLst/>
                <a:latin typeface="メイリオ" panose="020B0604030504040204" pitchFamily="50" charset="-128"/>
                <a:ea typeface="メイリオ" panose="020B0604030504040204" pitchFamily="50" charset="-128"/>
              </a:rPr>
              <a:t>1t当たりの同一条件でのシミュレーション</a:t>
            </a:r>
            <a:endParaRPr lang="ja-JP" altLang="en-US" dirty="0">
              <a:latin typeface="メイリオ" panose="020B0604030504040204" pitchFamily="50" charset="-128"/>
              <a:ea typeface="メイリオ" panose="020B0604030504040204" pitchFamily="50" charset="-128"/>
            </a:endParaRPr>
          </a:p>
        </p:txBody>
      </p:sp>
      <p:grpSp>
        <p:nvGrpSpPr>
          <p:cNvPr id="28" name="グループ化 27">
            <a:extLst>
              <a:ext uri="{FF2B5EF4-FFF2-40B4-BE49-F238E27FC236}">
                <a16:creationId xmlns:a16="http://schemas.microsoft.com/office/drawing/2014/main" id="{B0A018C0-5622-1B51-67C7-FD7AB2706BE5}"/>
              </a:ext>
            </a:extLst>
          </p:cNvPr>
          <p:cNvGrpSpPr/>
          <p:nvPr/>
        </p:nvGrpSpPr>
        <p:grpSpPr>
          <a:xfrm>
            <a:off x="3611630" y="2479028"/>
            <a:ext cx="1487143" cy="1167848"/>
            <a:chOff x="3502417" y="1943903"/>
            <a:chExt cx="1487143" cy="1167848"/>
          </a:xfrm>
        </p:grpSpPr>
        <p:sp>
          <p:nvSpPr>
            <p:cNvPr id="18" name="矢印: 右 17">
              <a:extLst>
                <a:ext uri="{FF2B5EF4-FFF2-40B4-BE49-F238E27FC236}">
                  <a16:creationId xmlns:a16="http://schemas.microsoft.com/office/drawing/2014/main" id="{04D48C19-A8C4-20FE-4629-0C3726B82F88}"/>
                </a:ext>
              </a:extLst>
            </p:cNvPr>
            <p:cNvSpPr/>
            <p:nvPr/>
          </p:nvSpPr>
          <p:spPr>
            <a:xfrm>
              <a:off x="3533477" y="1943903"/>
              <a:ext cx="1456083" cy="1167848"/>
            </a:xfrm>
            <a:prstGeom prst="rightArrow">
              <a:avLst/>
            </a:prstGeom>
            <a:solidFill>
              <a:srgbClr val="F5D8D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AF12A445-B7EB-63A2-E674-2F51DCECF5A6}"/>
                </a:ext>
              </a:extLst>
            </p:cNvPr>
            <p:cNvSpPr txBox="1"/>
            <p:nvPr/>
          </p:nvSpPr>
          <p:spPr>
            <a:xfrm>
              <a:off x="3502417" y="2235440"/>
              <a:ext cx="1283390" cy="584775"/>
            </a:xfrm>
            <a:prstGeom prst="rect">
              <a:avLst/>
            </a:prstGeom>
            <a:noFill/>
          </p:spPr>
          <p:txBody>
            <a:bodyPr wrap="square">
              <a:spAutoFit/>
            </a:bodyPr>
            <a:lstStyle/>
            <a:p>
              <a:pPr marL="0" marR="0" indent="0" algn="ctr">
                <a:buNone/>
              </a:pPr>
              <a:r>
                <a:rPr lang="ja-JP" altLang="ja-JP" sz="700" b="1" i="0" u="none" strike="noStrike" dirty="0">
                  <a:solidFill>
                    <a:srgbClr val="CF000D"/>
                  </a:solidFill>
                  <a:effectLst/>
                  <a:latin typeface="メイリオ" panose="020B0604030504040204" pitchFamily="50" charset="-128"/>
                  <a:ea typeface="メイリオ" panose="020B0604030504040204" pitchFamily="50" charset="-128"/>
                </a:rPr>
                <a:t>資源循環の向上効果</a:t>
              </a:r>
              <a:endParaRPr lang="ja-JP" altLang="ja-JP" sz="1400" b="0" i="0" dirty="0">
                <a:solidFill>
                  <a:srgbClr val="000000"/>
                </a:solidFill>
                <a:effectLst/>
                <a:latin typeface="メイリオ" panose="020B0604030504040204" pitchFamily="50" charset="-128"/>
                <a:ea typeface="メイリオ" panose="020B0604030504040204" pitchFamily="50" charset="-128"/>
              </a:endParaRPr>
            </a:p>
            <a:p>
              <a:pPr marL="0" marR="0" indent="0" algn="ctr">
                <a:buNone/>
              </a:pPr>
              <a:r>
                <a:rPr lang="ja-JP" altLang="ja-JP" b="1" i="0" u="none" strike="noStrike" dirty="0">
                  <a:solidFill>
                    <a:srgbClr val="CF000D"/>
                  </a:solidFill>
                  <a:effectLst/>
                  <a:latin typeface="メイリオ" panose="020B0604030504040204" pitchFamily="50" charset="-128"/>
                  <a:ea typeface="メイリオ" panose="020B0604030504040204" pitchFamily="50" charset="-128"/>
                </a:rPr>
                <a:t>+72%</a:t>
              </a:r>
              <a:endParaRPr lang="ja-JP" altLang="ja-JP" sz="1400" b="0" i="0" dirty="0">
                <a:solidFill>
                  <a:srgbClr val="000000"/>
                </a:solidFill>
                <a:effectLst/>
                <a:latin typeface="メイリオ" panose="020B0604030504040204" pitchFamily="50" charset="-128"/>
                <a:ea typeface="メイリオ" panose="020B0604030504040204" pitchFamily="50" charset="-128"/>
              </a:endParaRPr>
            </a:p>
            <a:p>
              <a:pPr marL="0" marR="0" indent="0" algn="ctr">
                <a:buNone/>
              </a:pPr>
              <a:r>
                <a:rPr lang="ja-JP" altLang="ja-JP" sz="600" b="1" i="0" u="none" strike="noStrike" dirty="0">
                  <a:solidFill>
                    <a:srgbClr val="CF000D"/>
                  </a:solidFill>
                  <a:effectLst/>
                  <a:latin typeface="メイリオ" panose="020B0604030504040204" pitchFamily="50" charset="-128"/>
                  <a:ea typeface="メイリオ" panose="020B0604030504040204" pitchFamily="50" charset="-128"/>
                </a:rPr>
                <a:t>（純増分）</a:t>
              </a:r>
              <a:endParaRPr lang="ja-JP" altLang="ja-JP" sz="1400" b="0" i="0" dirty="0">
                <a:solidFill>
                  <a:srgbClr val="000000"/>
                </a:solidFill>
                <a:effectLst/>
                <a:latin typeface="メイリオ" panose="020B0604030504040204" pitchFamily="50" charset="-128"/>
                <a:ea typeface="メイリオ" panose="020B0604030504040204" pitchFamily="50" charset="-128"/>
              </a:endParaRPr>
            </a:p>
          </p:txBody>
        </p:sp>
      </p:grpSp>
      <p:sp>
        <p:nvSpPr>
          <p:cNvPr id="21" name="テキスト ボックス 20">
            <a:extLst>
              <a:ext uri="{FF2B5EF4-FFF2-40B4-BE49-F238E27FC236}">
                <a16:creationId xmlns:a16="http://schemas.microsoft.com/office/drawing/2014/main" id="{DC4AF954-700B-138C-BEA7-024A519306BB}"/>
              </a:ext>
            </a:extLst>
          </p:cNvPr>
          <p:cNvSpPr txBox="1"/>
          <p:nvPr/>
        </p:nvSpPr>
        <p:spPr>
          <a:xfrm>
            <a:off x="871314" y="2183078"/>
            <a:ext cx="1770408" cy="276999"/>
          </a:xfrm>
          <a:prstGeom prst="rect">
            <a:avLst/>
          </a:prstGeom>
          <a:noFill/>
        </p:spPr>
        <p:txBody>
          <a:bodyPr wrap="square">
            <a:spAutoFit/>
          </a:bodyPr>
          <a:lstStyle/>
          <a:p>
            <a:r>
              <a:rPr lang="ja-JP" altLang="ja-JP" sz="1200" b="1" i="0" dirty="0">
                <a:solidFill>
                  <a:srgbClr val="333333"/>
                </a:solidFill>
                <a:effectLst/>
                <a:latin typeface="メイリオ" panose="020B0604030504040204" pitchFamily="50" charset="-128"/>
                <a:ea typeface="メイリオ" panose="020B0604030504040204" pitchFamily="50" charset="-128"/>
              </a:rPr>
              <a:t>基準シナリオ（従来）</a:t>
            </a:r>
            <a:endParaRPr lang="ja-JP" altLang="en-US" dirty="0">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0665DF85-D31B-803E-3D93-F68291BAC389}"/>
              </a:ext>
            </a:extLst>
          </p:cNvPr>
          <p:cNvSpPr txBox="1"/>
          <p:nvPr/>
        </p:nvSpPr>
        <p:spPr>
          <a:xfrm>
            <a:off x="1154977" y="2530682"/>
            <a:ext cx="1979692" cy="461665"/>
          </a:xfrm>
          <a:prstGeom prst="rect">
            <a:avLst/>
          </a:prstGeom>
          <a:noFill/>
        </p:spPr>
        <p:txBody>
          <a:bodyPr wrap="square">
            <a:spAutoFit/>
          </a:bodyPr>
          <a:lstStyle/>
          <a:p>
            <a:pPr marL="0" marR="0" indent="0" algn="ctr">
              <a:buNone/>
            </a:pPr>
            <a:r>
              <a:rPr lang="ja-JP" altLang="ja-JP" sz="900" b="0" i="0" u="none" strike="noStrike" dirty="0">
                <a:solidFill>
                  <a:srgbClr val="4D4D4D"/>
                </a:solidFill>
                <a:effectLst/>
                <a:latin typeface="メイリオ" panose="020B0604030504040204" pitchFamily="50" charset="-128"/>
                <a:ea typeface="メイリオ" panose="020B0604030504040204" pitchFamily="50" charset="-128"/>
              </a:rPr>
              <a:t>特定の再生材製造量</a:t>
            </a:r>
            <a:endParaRPr lang="ja-JP" altLang="ja-JP" b="0" i="0" dirty="0">
              <a:solidFill>
                <a:srgbClr val="000000"/>
              </a:solidFill>
              <a:effectLst/>
              <a:latin typeface="メイリオ" panose="020B0604030504040204" pitchFamily="50" charset="-128"/>
              <a:ea typeface="メイリオ" panose="020B0604030504040204" pitchFamily="50" charset="-128"/>
            </a:endParaRPr>
          </a:p>
          <a:p>
            <a:pPr marL="0" marR="0" indent="0" algn="ctr">
              <a:buNone/>
            </a:pPr>
            <a:r>
              <a:rPr lang="ja-JP" altLang="ja-JP" sz="1500" b="1" i="0" u="none" strike="noStrike" dirty="0">
                <a:solidFill>
                  <a:srgbClr val="333333"/>
                </a:solidFill>
                <a:effectLst/>
                <a:latin typeface="メイリオ" panose="020B0604030504040204" pitchFamily="50" charset="-128"/>
                <a:ea typeface="メイリオ" panose="020B0604030504040204" pitchFamily="50" charset="-128"/>
              </a:rPr>
              <a:t>0.010 t</a:t>
            </a:r>
            <a:endParaRPr lang="ja-JP" altLang="ja-JP" b="0" i="0" dirty="0">
              <a:solidFill>
                <a:srgbClr val="000000"/>
              </a:solidFill>
              <a:effectLst/>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B89179DC-FBE3-1B6C-13B8-B6ADF012762C}"/>
              </a:ext>
            </a:extLst>
          </p:cNvPr>
          <p:cNvSpPr txBox="1"/>
          <p:nvPr/>
        </p:nvSpPr>
        <p:spPr>
          <a:xfrm>
            <a:off x="1154977" y="3062952"/>
            <a:ext cx="2033820" cy="692497"/>
          </a:xfrm>
          <a:prstGeom prst="rect">
            <a:avLst/>
          </a:prstGeom>
          <a:noFill/>
        </p:spPr>
        <p:txBody>
          <a:bodyPr wrap="square">
            <a:spAutoFit/>
          </a:bodyPr>
          <a:lstStyle/>
          <a:p>
            <a:pPr marL="0" marR="0" indent="0" algn="ctr">
              <a:buNone/>
            </a:pPr>
            <a:r>
              <a:rPr lang="ja-JP" altLang="ja-JP" sz="900" b="0" i="0" u="none" strike="noStrike" dirty="0">
                <a:solidFill>
                  <a:srgbClr val="4D4D4D"/>
                </a:solidFill>
                <a:effectLst/>
                <a:latin typeface="メイリオ" panose="020B0604030504040204" pitchFamily="50" charset="-128"/>
                <a:ea typeface="メイリオ" panose="020B0604030504040204" pitchFamily="50" charset="-128"/>
              </a:rPr>
              <a:t>再生材製造割合</a:t>
            </a:r>
            <a:endParaRPr lang="ja-JP" altLang="ja-JP" b="0" i="0" dirty="0">
              <a:solidFill>
                <a:srgbClr val="000000"/>
              </a:solidFill>
              <a:effectLst/>
              <a:latin typeface="メイリオ" panose="020B0604030504040204" pitchFamily="50" charset="-128"/>
              <a:ea typeface="メイリオ" panose="020B0604030504040204" pitchFamily="50" charset="-128"/>
            </a:endParaRPr>
          </a:p>
          <a:p>
            <a:pPr marL="0" marR="0" indent="0" algn="ctr">
              <a:buNone/>
            </a:pPr>
            <a:r>
              <a:rPr lang="ja-JP" altLang="ja-JP" sz="2250" b="1" i="0" u="none" strike="noStrike" dirty="0">
                <a:solidFill>
                  <a:srgbClr val="333333"/>
                </a:solidFill>
                <a:effectLst/>
                <a:latin typeface="メイリオ" panose="020B0604030504040204" pitchFamily="50" charset="-128"/>
                <a:ea typeface="メイリオ" panose="020B0604030504040204" pitchFamily="50" charset="-128"/>
              </a:rPr>
              <a:t>1%</a:t>
            </a:r>
            <a:endParaRPr lang="ja-JP" altLang="ja-JP" b="0" i="0" dirty="0">
              <a:solidFill>
                <a:srgbClr val="000000"/>
              </a:solidFill>
              <a:effectLst/>
              <a:latin typeface="メイリオ" panose="020B0604030504040204" pitchFamily="50" charset="-128"/>
              <a:ea typeface="メイリオ" panose="020B0604030504040204" pitchFamily="50" charset="-128"/>
            </a:endParaRPr>
          </a:p>
          <a:p>
            <a:pPr marL="0" marR="0" indent="0" algn="ctr">
              <a:buNone/>
            </a:pPr>
            <a:r>
              <a:rPr lang="ja-JP" altLang="ja-JP" sz="750" b="0" i="0" u="none" strike="noStrike" dirty="0">
                <a:solidFill>
                  <a:srgbClr val="4D4D4D"/>
                </a:solidFill>
                <a:effectLst/>
                <a:latin typeface="メイリオ" panose="020B0604030504040204" pitchFamily="50" charset="-128"/>
                <a:ea typeface="メイリオ" panose="020B0604030504040204" pitchFamily="50" charset="-128"/>
              </a:rPr>
              <a:t>（ほとんど循環されていない状態）</a:t>
            </a:r>
            <a:endParaRPr lang="ja-JP" altLang="ja-JP" b="0" i="0" dirty="0">
              <a:solidFill>
                <a:srgbClr val="000000"/>
              </a:solidFill>
              <a:effectLst/>
              <a:latin typeface="メイリオ" panose="020B0604030504040204" pitchFamily="50" charset="-128"/>
              <a:ea typeface="メイリオ" panose="020B0604030504040204" pitchFamily="50" charset="-128"/>
            </a:endParaRPr>
          </a:p>
        </p:txBody>
      </p:sp>
      <p:sp>
        <p:nvSpPr>
          <p:cNvPr id="27" name="正方形/長方形 26">
            <a:extLst>
              <a:ext uri="{FF2B5EF4-FFF2-40B4-BE49-F238E27FC236}">
                <a16:creationId xmlns:a16="http://schemas.microsoft.com/office/drawing/2014/main" id="{5E3ABEF6-4703-048E-60DE-ADF2E4B8F477}"/>
              </a:ext>
            </a:extLst>
          </p:cNvPr>
          <p:cNvSpPr/>
          <p:nvPr/>
        </p:nvSpPr>
        <p:spPr>
          <a:xfrm>
            <a:off x="871314" y="2460077"/>
            <a:ext cx="2506300" cy="1351580"/>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0" name="正方形/長方形 29">
            <a:extLst>
              <a:ext uri="{FF2B5EF4-FFF2-40B4-BE49-F238E27FC236}">
                <a16:creationId xmlns:a16="http://schemas.microsoft.com/office/drawing/2014/main" id="{96D3774C-C7F5-8E0B-BA33-48FC9B55AC85}"/>
              </a:ext>
            </a:extLst>
          </p:cNvPr>
          <p:cNvSpPr/>
          <p:nvPr/>
        </p:nvSpPr>
        <p:spPr>
          <a:xfrm>
            <a:off x="5211407" y="2179879"/>
            <a:ext cx="2509631" cy="276999"/>
          </a:xfrm>
          <a:prstGeom prst="rect">
            <a:avLst/>
          </a:prstGeom>
          <a:solidFill>
            <a:srgbClr val="F5D8D7"/>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7B983F1A-297A-EFFA-CC2A-971B3A4B2E7F}"/>
              </a:ext>
            </a:extLst>
          </p:cNvPr>
          <p:cNvSpPr txBox="1"/>
          <p:nvPr/>
        </p:nvSpPr>
        <p:spPr>
          <a:xfrm>
            <a:off x="5211407" y="2189428"/>
            <a:ext cx="1770408" cy="276999"/>
          </a:xfrm>
          <a:prstGeom prst="rect">
            <a:avLst/>
          </a:prstGeom>
          <a:noFill/>
        </p:spPr>
        <p:txBody>
          <a:bodyPr wrap="square">
            <a:spAutoFit/>
          </a:bodyPr>
          <a:lstStyle/>
          <a:p>
            <a:r>
              <a:rPr lang="ja-JP" altLang="en-US" sz="1200" b="1" dirty="0">
                <a:solidFill>
                  <a:srgbClr val="333333"/>
                </a:solidFill>
                <a:latin typeface="メイリオ" panose="020B0604030504040204" pitchFamily="50" charset="-128"/>
                <a:ea typeface="メイリオ" panose="020B0604030504040204" pitchFamily="50" charset="-128"/>
              </a:rPr>
              <a:t>事業</a:t>
            </a:r>
            <a:r>
              <a:rPr lang="ja-JP" altLang="ja-JP" sz="1200" b="1" i="0" dirty="0">
                <a:solidFill>
                  <a:srgbClr val="333333"/>
                </a:solidFill>
                <a:effectLst/>
                <a:latin typeface="メイリオ" panose="020B0604030504040204" pitchFamily="50" charset="-128"/>
                <a:ea typeface="メイリオ" panose="020B0604030504040204" pitchFamily="50" charset="-128"/>
              </a:rPr>
              <a:t>シナリオ</a:t>
            </a:r>
            <a:endParaRPr lang="ja-JP" altLang="en-US" dirty="0">
              <a:latin typeface="メイリオ" panose="020B0604030504040204" pitchFamily="50" charset="-128"/>
              <a:ea typeface="メイリオ" panose="020B0604030504040204" pitchFamily="50" charset="-128"/>
            </a:endParaRPr>
          </a:p>
        </p:txBody>
      </p:sp>
      <p:sp>
        <p:nvSpPr>
          <p:cNvPr id="38" name="正方形/長方形 37">
            <a:extLst>
              <a:ext uri="{FF2B5EF4-FFF2-40B4-BE49-F238E27FC236}">
                <a16:creationId xmlns:a16="http://schemas.microsoft.com/office/drawing/2014/main" id="{58431DD9-8D29-A587-CCAE-EB5B9DD6B8D4}"/>
              </a:ext>
            </a:extLst>
          </p:cNvPr>
          <p:cNvSpPr/>
          <p:nvPr/>
        </p:nvSpPr>
        <p:spPr>
          <a:xfrm>
            <a:off x="5211407" y="2466427"/>
            <a:ext cx="2506300" cy="1351580"/>
          </a:xfrm>
          <a:prstGeom prst="rect">
            <a:avLst/>
          </a:prstGeom>
          <a:noFill/>
          <a:ln>
            <a:solidFill>
              <a:srgbClr val="F5D8D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cxnSp>
        <p:nvCxnSpPr>
          <p:cNvPr id="42" name="直線コネクタ 41">
            <a:extLst>
              <a:ext uri="{FF2B5EF4-FFF2-40B4-BE49-F238E27FC236}">
                <a16:creationId xmlns:a16="http://schemas.microsoft.com/office/drawing/2014/main" id="{44C7923D-E097-BA53-E149-6ED0403077C9}"/>
              </a:ext>
            </a:extLst>
          </p:cNvPr>
          <p:cNvCxnSpPr/>
          <p:nvPr/>
        </p:nvCxnSpPr>
        <p:spPr>
          <a:xfrm>
            <a:off x="5480729" y="3048044"/>
            <a:ext cx="2181639" cy="0"/>
          </a:xfrm>
          <a:prstGeom prst="line">
            <a:avLst/>
          </a:prstGeom>
          <a:ln>
            <a:solidFill>
              <a:srgbClr val="F5D8D7"/>
            </a:solidFill>
          </a:ln>
        </p:spPr>
        <p:style>
          <a:lnRef idx="1">
            <a:schemeClr val="accent1"/>
          </a:lnRef>
          <a:fillRef idx="0">
            <a:schemeClr val="accent1"/>
          </a:fillRef>
          <a:effectRef idx="0">
            <a:schemeClr val="accent1"/>
          </a:effectRef>
          <a:fontRef idx="minor">
            <a:schemeClr val="tx1"/>
          </a:fontRef>
        </p:style>
      </p:cxnSp>
      <p:sp>
        <p:nvSpPr>
          <p:cNvPr id="44" name="テキスト ボックス 43">
            <a:extLst>
              <a:ext uri="{FF2B5EF4-FFF2-40B4-BE49-F238E27FC236}">
                <a16:creationId xmlns:a16="http://schemas.microsoft.com/office/drawing/2014/main" id="{7060FF42-B40F-2B0C-F469-7C45AA418312}"/>
              </a:ext>
            </a:extLst>
          </p:cNvPr>
          <p:cNvSpPr txBox="1"/>
          <p:nvPr/>
        </p:nvSpPr>
        <p:spPr>
          <a:xfrm>
            <a:off x="5768196" y="2529919"/>
            <a:ext cx="1392722" cy="461665"/>
          </a:xfrm>
          <a:prstGeom prst="rect">
            <a:avLst/>
          </a:prstGeom>
          <a:noFill/>
        </p:spPr>
        <p:txBody>
          <a:bodyPr wrap="square">
            <a:spAutoFit/>
          </a:bodyPr>
          <a:lstStyle/>
          <a:p>
            <a:pPr marL="0" marR="0" indent="0" algn="ctr">
              <a:buNone/>
            </a:pPr>
            <a:r>
              <a:rPr lang="ja-JP" altLang="ja-JP" sz="900" b="0" i="0" u="none" strike="noStrike" dirty="0">
                <a:solidFill>
                  <a:srgbClr val="4D4D4D"/>
                </a:solidFill>
                <a:effectLst/>
                <a:latin typeface="Hiragino Kaku Gothic ProN"/>
                <a:ea typeface="Noto Sans JP" panose="020B0200000000000000" pitchFamily="50" charset="-128"/>
              </a:rPr>
              <a:t>特定の再生材製造量</a:t>
            </a:r>
            <a:endParaRPr lang="ja-JP" altLang="ja-JP" b="0" i="0" dirty="0">
              <a:solidFill>
                <a:srgbClr val="000000"/>
              </a:solidFill>
              <a:effectLst/>
              <a:latin typeface="Noto Sans JP" panose="020B0200000000000000" pitchFamily="50" charset="-128"/>
              <a:ea typeface="Noto Sans JP" panose="020B0200000000000000" pitchFamily="50" charset="-128"/>
            </a:endParaRPr>
          </a:p>
          <a:p>
            <a:pPr marL="0" marR="0" indent="0" algn="ctr">
              <a:buNone/>
            </a:pPr>
            <a:r>
              <a:rPr lang="ja-JP" altLang="ja-JP" sz="1500" b="1" i="0" u="none" strike="noStrike" dirty="0">
                <a:solidFill>
                  <a:srgbClr val="CF000D"/>
                </a:solidFill>
                <a:effectLst/>
                <a:latin typeface="Hiragino Kaku Gothic ProN"/>
                <a:ea typeface="Noto Sans JP" panose="020B0200000000000000" pitchFamily="50" charset="-128"/>
              </a:rPr>
              <a:t>0.727 t</a:t>
            </a:r>
            <a:endParaRPr lang="ja-JP" altLang="ja-JP" b="0" i="0" dirty="0">
              <a:solidFill>
                <a:srgbClr val="000000"/>
              </a:solidFill>
              <a:effectLst/>
              <a:latin typeface="Noto Sans JP" panose="020B0200000000000000" pitchFamily="50" charset="-128"/>
              <a:ea typeface="Noto Sans JP" panose="020B0200000000000000" pitchFamily="50" charset="-128"/>
            </a:endParaRPr>
          </a:p>
        </p:txBody>
      </p:sp>
      <p:sp>
        <p:nvSpPr>
          <p:cNvPr id="46" name="テキスト ボックス 45">
            <a:extLst>
              <a:ext uri="{FF2B5EF4-FFF2-40B4-BE49-F238E27FC236}">
                <a16:creationId xmlns:a16="http://schemas.microsoft.com/office/drawing/2014/main" id="{06A133E8-7D21-AD43-F1C8-4EAD6348012E}"/>
              </a:ext>
            </a:extLst>
          </p:cNvPr>
          <p:cNvSpPr txBox="1"/>
          <p:nvPr/>
        </p:nvSpPr>
        <p:spPr>
          <a:xfrm>
            <a:off x="5416123" y="3078703"/>
            <a:ext cx="2112768" cy="692497"/>
          </a:xfrm>
          <a:prstGeom prst="rect">
            <a:avLst/>
          </a:prstGeom>
          <a:noFill/>
        </p:spPr>
        <p:txBody>
          <a:bodyPr wrap="square">
            <a:spAutoFit/>
          </a:bodyPr>
          <a:lstStyle/>
          <a:p>
            <a:pPr marL="0" marR="0" indent="0" algn="ctr">
              <a:buNone/>
            </a:pPr>
            <a:r>
              <a:rPr lang="ja-JP" altLang="ja-JP" sz="900" b="0" i="0" u="none" strike="noStrike" dirty="0">
                <a:solidFill>
                  <a:srgbClr val="4D4D4D"/>
                </a:solidFill>
                <a:effectLst/>
                <a:latin typeface="Hiragino Kaku Gothic ProN"/>
                <a:ea typeface="Noto Sans JP" panose="020B0200000000000000" pitchFamily="50" charset="-128"/>
              </a:rPr>
              <a:t>再生材製造割合</a:t>
            </a:r>
            <a:endParaRPr lang="ja-JP" altLang="ja-JP" b="0" i="0" dirty="0">
              <a:solidFill>
                <a:srgbClr val="000000"/>
              </a:solidFill>
              <a:effectLst/>
              <a:latin typeface="Noto Sans JP" panose="020B0200000000000000" pitchFamily="50" charset="-128"/>
              <a:ea typeface="Noto Sans JP" panose="020B0200000000000000" pitchFamily="50" charset="-128"/>
            </a:endParaRPr>
          </a:p>
          <a:p>
            <a:pPr marL="0" marR="0" indent="0" algn="ctr">
              <a:buNone/>
            </a:pPr>
            <a:r>
              <a:rPr lang="ja-JP" altLang="ja-JP" sz="2250" b="1" i="0" u="none" strike="noStrike" dirty="0">
                <a:solidFill>
                  <a:srgbClr val="CF000D"/>
                </a:solidFill>
                <a:effectLst/>
                <a:latin typeface="Hiragino Kaku Gothic ProN"/>
                <a:ea typeface="Noto Sans JP" panose="020B0200000000000000" pitchFamily="50" charset="-128"/>
              </a:rPr>
              <a:t>73%</a:t>
            </a:r>
            <a:endParaRPr lang="ja-JP" altLang="ja-JP" b="0" i="0" dirty="0">
              <a:solidFill>
                <a:srgbClr val="000000"/>
              </a:solidFill>
              <a:effectLst/>
              <a:latin typeface="Noto Sans JP" panose="020B0200000000000000" pitchFamily="50" charset="-128"/>
              <a:ea typeface="Noto Sans JP" panose="020B0200000000000000" pitchFamily="50" charset="-128"/>
            </a:endParaRPr>
          </a:p>
          <a:p>
            <a:pPr marL="0" marR="0" indent="0" algn="ctr">
              <a:buNone/>
            </a:pPr>
            <a:r>
              <a:rPr lang="ja-JP" altLang="ja-JP" sz="750" b="0" i="0" u="none" strike="noStrike" dirty="0">
                <a:solidFill>
                  <a:srgbClr val="4D4D4D"/>
                </a:solidFill>
                <a:effectLst/>
                <a:latin typeface="Hiragino Kaku Gothic ProN"/>
                <a:ea typeface="Noto Sans JP" panose="020B0200000000000000" pitchFamily="50" charset="-128"/>
              </a:rPr>
              <a:t>（劇的な循環プロセスの構築）</a:t>
            </a:r>
            <a:endParaRPr lang="ja-JP" altLang="ja-JP" b="0" i="0" dirty="0">
              <a:solidFill>
                <a:srgbClr val="000000"/>
              </a:solidFill>
              <a:effectLst/>
              <a:latin typeface="Noto Sans JP" panose="020B0200000000000000" pitchFamily="50" charset="-128"/>
              <a:ea typeface="Noto Sans JP" panose="020B0200000000000000" pitchFamily="50" charset="-128"/>
            </a:endParaRPr>
          </a:p>
        </p:txBody>
      </p:sp>
    </p:spTree>
    <p:extLst>
      <p:ext uri="{BB962C8B-B14F-4D97-AF65-F5344CB8AC3E}">
        <p14:creationId xmlns:p14="http://schemas.microsoft.com/office/powerpoint/2010/main" val="3618539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Video Project 12">
            <a:hlinkClick r:id="" action="ppaction://media"/>
            <a:extLst>
              <a:ext uri="{FF2B5EF4-FFF2-40B4-BE49-F238E27FC236}">
                <a16:creationId xmlns:a16="http://schemas.microsoft.com/office/drawing/2014/main" id="{76C6F908-192E-93A7-6A6B-603AF63BBF9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8382000" cy="4714875"/>
          </a:xfrm>
          <a:prstGeom prst="rect">
            <a:avLst/>
          </a:prstGeom>
        </p:spPr>
      </p:pic>
      <p:pic>
        <p:nvPicPr>
          <p:cNvPr id="3" name="Image 0"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 y="-6"/>
            <a:ext cx="8382000" cy="554698"/>
          </a:xfrm>
          <a:prstGeom prst="rect">
            <a:avLst/>
          </a:prstGeom>
        </p:spPr>
      </p:pic>
      <p:pic>
        <p:nvPicPr>
          <p:cNvPr id="4" name="Image 1"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25910" y="135823"/>
            <a:ext cx="57150" cy="313982"/>
          </a:xfrm>
          <a:prstGeom prst="rect">
            <a:avLst/>
          </a:prstGeom>
        </p:spPr>
      </p:pic>
      <p:sp>
        <p:nvSpPr>
          <p:cNvPr id="5" name="Text 0"/>
          <p:cNvSpPr/>
          <p:nvPr/>
        </p:nvSpPr>
        <p:spPr>
          <a:xfrm>
            <a:off x="426655" y="151404"/>
            <a:ext cx="6151525" cy="304800"/>
          </a:xfrm>
          <a:prstGeom prst="rect">
            <a:avLst/>
          </a:prstGeom>
          <a:noFill/>
          <a:ln/>
        </p:spPr>
        <p:txBody>
          <a:bodyPr wrap="square" lIns="0" tIns="0" rIns="0" bIns="0" rtlCol="0" anchor="t"/>
          <a:lstStyle/>
          <a:p>
            <a:pPr marL="0" indent="0">
              <a:buNone/>
            </a:pPr>
            <a:endParaRPr lang="en-US" dirty="0"/>
          </a:p>
        </p:txBody>
      </p:sp>
      <p:pic>
        <p:nvPicPr>
          <p:cNvPr id="6" name="Image 2" descr="preencoded.png"/>
          <p:cNvPicPr>
            <a:picLocks noChangeAspect="1"/>
          </p:cNvPicPr>
          <p:nvPr/>
        </p:nvPicPr>
        <p:blipFill>
          <a:blip r:embed="rId8"/>
          <a:stretch>
            <a:fillRect/>
          </a:stretch>
        </p:blipFill>
        <p:spPr>
          <a:xfrm>
            <a:off x="6695433" y="85965"/>
            <a:ext cx="1492767" cy="360714"/>
          </a:xfrm>
          <a:prstGeom prst="rect">
            <a:avLst/>
          </a:prstGeom>
        </p:spPr>
      </p:pic>
      <p:sp>
        <p:nvSpPr>
          <p:cNvPr id="8" name="Text 0">
            <a:extLst>
              <a:ext uri="{FF2B5EF4-FFF2-40B4-BE49-F238E27FC236}">
                <a16:creationId xmlns:a16="http://schemas.microsoft.com/office/drawing/2014/main" id="{0C94F037-D140-3218-4883-EE92C55F4FA7}"/>
              </a:ext>
            </a:extLst>
          </p:cNvPr>
          <p:cNvSpPr/>
          <p:nvPr/>
        </p:nvSpPr>
        <p:spPr>
          <a:xfrm>
            <a:off x="426655" y="171873"/>
            <a:ext cx="6151525" cy="304800"/>
          </a:xfrm>
          <a:prstGeom prst="rect">
            <a:avLst/>
          </a:prstGeom>
          <a:noFill/>
          <a:ln/>
        </p:spPr>
        <p:txBody>
          <a:bodyPr wrap="square" lIns="0" tIns="0" rIns="0" bIns="0" rtlCol="0" anchor="t"/>
          <a:lstStyle/>
          <a:p>
            <a:pPr marL="0" indent="0" algn="l">
              <a:lnSpc>
                <a:spcPts val="2000"/>
              </a:lnSpc>
              <a:buNone/>
            </a:pPr>
            <a:r>
              <a:rPr lang="ja-JP" altLang="en-US" sz="2000" b="1" u="none" dirty="0">
                <a:solidFill>
                  <a:srgbClr val="FFFFFF"/>
                </a:solidFill>
                <a:latin typeface="Hiragino Kaku Gothic ProN" pitchFamily="34" charset="0"/>
                <a:ea typeface="Hiragino Kaku Gothic ProN" pitchFamily="34" charset="-122"/>
                <a:cs typeface="Hiragino Kaku Gothic ProN" pitchFamily="34" charset="-120"/>
              </a:rPr>
              <a:t>新プロセス：ウォータージェット紹介動画</a:t>
            </a:r>
            <a:endParaRPr lang="en-US" sz="2000" dirty="0"/>
          </a:p>
        </p:txBody>
      </p:sp>
      <p:sp>
        <p:nvSpPr>
          <p:cNvPr id="2" name="スライド番号プレースホルダー 1">
            <a:extLst>
              <a:ext uri="{FF2B5EF4-FFF2-40B4-BE49-F238E27FC236}">
                <a16:creationId xmlns:a16="http://schemas.microsoft.com/office/drawing/2014/main" id="{82A6C7A4-8834-56D3-BE07-3607FF2ECFBE}"/>
              </a:ext>
            </a:extLst>
          </p:cNvPr>
          <p:cNvSpPr>
            <a:spLocks noGrp="1"/>
          </p:cNvSpPr>
          <p:nvPr>
            <p:ph type="sldNum" sz="quarter" idx="12"/>
          </p:nvPr>
        </p:nvSpPr>
        <p:spPr/>
        <p:txBody>
          <a:bodyPr/>
          <a:lstStyle/>
          <a:p>
            <a:fld id="{50609A32-C395-45AD-A6EA-A6CD75725795}" type="slidenum">
              <a:rPr kumimoji="1" lang="ja-JP" altLang="en-US" smtClean="0"/>
              <a:t>12</a:t>
            </a:fld>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70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pic>
        <p:nvPicPr>
          <p:cNvPr id="3" name="Image 0" descr="preencoded.png"/>
          <p:cNvPicPr>
            <a:picLocks noChangeAspect="1"/>
          </p:cNvPicPr>
          <p:nvPr/>
        </p:nvPicPr>
        <p:blipFill>
          <a:blip r:embed="rId3"/>
          <a:stretch>
            <a:fillRect/>
          </a:stretch>
        </p:blipFill>
        <p:spPr>
          <a:xfrm>
            <a:off x="-13" y="-4"/>
            <a:ext cx="8382017" cy="4714878"/>
          </a:xfrm>
          <a:prstGeom prst="rect">
            <a:avLst/>
          </a:prstGeom>
        </p:spPr>
      </p:pic>
      <p:pic>
        <p:nvPicPr>
          <p:cNvPr id="4" name="Image 1" descr="preencoded.png"/>
          <p:cNvPicPr>
            <a:picLocks noChangeAspect="1"/>
          </p:cNvPicPr>
          <p:nvPr/>
        </p:nvPicPr>
        <p:blipFill>
          <a:blip r:embed="rId4"/>
          <a:stretch>
            <a:fillRect/>
          </a:stretch>
        </p:blipFill>
        <p:spPr>
          <a:xfrm>
            <a:off x="3238316" y="1378632"/>
            <a:ext cx="1707256" cy="1707256"/>
          </a:xfrm>
          <a:prstGeom prst="rect">
            <a:avLst/>
          </a:prstGeom>
        </p:spPr>
      </p:pic>
      <p:sp>
        <p:nvSpPr>
          <p:cNvPr id="5" name="Text 0"/>
          <p:cNvSpPr/>
          <p:nvPr/>
        </p:nvSpPr>
        <p:spPr>
          <a:xfrm>
            <a:off x="2296122" y="977266"/>
            <a:ext cx="3591645" cy="244885"/>
          </a:xfrm>
          <a:prstGeom prst="rect">
            <a:avLst/>
          </a:prstGeom>
          <a:noFill/>
          <a:ln/>
        </p:spPr>
        <p:txBody>
          <a:bodyPr wrap="square" lIns="0" tIns="0" rIns="0" bIns="0" rtlCol="0" anchor="t"/>
          <a:lstStyle/>
          <a:p>
            <a:pPr marL="0" indent="0" algn="ctr">
              <a:lnSpc>
                <a:spcPts val="1900"/>
              </a:lnSpc>
              <a:buNone/>
            </a:pPr>
            <a:r>
              <a:rPr lang="en-US" sz="1300" u="none" dirty="0">
                <a:solidFill>
                  <a:srgbClr val="333333"/>
                </a:solidFill>
                <a:latin typeface="Hiragino Kaku Gothic ProN" pitchFamily="34" charset="0"/>
                <a:ea typeface="Hiragino Kaku Gothic ProN" pitchFamily="34" charset="-122"/>
                <a:cs typeface="Hiragino Kaku Gothic ProN" pitchFamily="34" charset="-120"/>
              </a:rPr>
              <a:t>サステナビリティレポート2025</a:t>
            </a:r>
            <a:endParaRPr lang="en-US" sz="1300" dirty="0"/>
          </a:p>
        </p:txBody>
      </p:sp>
      <p:sp>
        <p:nvSpPr>
          <p:cNvPr id="2" name="スライド番号プレースホルダー 1">
            <a:extLst>
              <a:ext uri="{FF2B5EF4-FFF2-40B4-BE49-F238E27FC236}">
                <a16:creationId xmlns:a16="http://schemas.microsoft.com/office/drawing/2014/main" id="{4BB88DF2-A495-E255-4317-8DCCDBDFADA4}"/>
              </a:ext>
            </a:extLst>
          </p:cNvPr>
          <p:cNvSpPr>
            <a:spLocks noGrp="1"/>
          </p:cNvSpPr>
          <p:nvPr>
            <p:ph type="sldNum" sz="quarter" idx="12"/>
          </p:nvPr>
        </p:nvSpPr>
        <p:spPr/>
        <p:txBody>
          <a:bodyPr/>
          <a:lstStyle/>
          <a:p>
            <a:fld id="{50609A32-C395-45AD-A6EA-A6CD75725795}" type="slidenum">
              <a:rPr kumimoji="1" lang="ja-JP" altLang="en-US" smtClean="0"/>
              <a:t>13</a:t>
            </a:fld>
            <a:endParaRPr kumimoji="1" lang="ja-JP"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8150" y="641456"/>
            <a:ext cx="2428875" cy="828802"/>
          </a:xfrm>
          <a:prstGeom prst="rect">
            <a:avLst/>
          </a:prstGeom>
        </p:spPr>
      </p:pic>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8150" y="641456"/>
            <a:ext cx="2428875" cy="190500"/>
          </a:xfrm>
          <a:prstGeom prst="rect">
            <a:avLst/>
          </a:prstGeom>
        </p:spPr>
      </p:pic>
      <p:sp>
        <p:nvSpPr>
          <p:cNvPr id="5" name="Text 0"/>
          <p:cNvSpPr/>
          <p:nvPr/>
        </p:nvSpPr>
        <p:spPr>
          <a:xfrm>
            <a:off x="1387929" y="646680"/>
            <a:ext cx="495300" cy="190500"/>
          </a:xfrm>
          <a:prstGeom prst="rect">
            <a:avLst/>
          </a:prstGeom>
          <a:noFill/>
          <a:ln/>
        </p:spPr>
        <p:txBody>
          <a:bodyPr wrap="square" lIns="0" tIns="0" rIns="0" bIns="0" rtlCol="0" anchor="ctr"/>
          <a:lstStyle/>
          <a:p>
            <a:pPr marL="0" indent="0" algn="ctr">
              <a:lnSpc>
                <a:spcPts val="900"/>
              </a:lnSpc>
              <a:buNone/>
            </a:pPr>
            <a:r>
              <a:rPr lang="en-US" sz="900" b="1" u="none" dirty="0">
                <a:solidFill>
                  <a:srgbClr val="FFFFFF"/>
                </a:solidFill>
                <a:latin typeface="メイリオ" panose="020B0604030504040204" pitchFamily="50" charset="-128"/>
                <a:ea typeface="メイリオ" panose="020B0604030504040204" pitchFamily="50" charset="-128"/>
                <a:cs typeface="Noto Sans JP" pitchFamily="34" charset="-120"/>
              </a:rPr>
              <a:t>経営理念</a:t>
            </a:r>
            <a:endParaRPr lang="en-US" sz="900" dirty="0">
              <a:latin typeface="メイリオ" panose="020B0604030504040204" pitchFamily="50" charset="-128"/>
              <a:ea typeface="メイリオ" panose="020B0604030504040204" pitchFamily="50" charset="-128"/>
            </a:endParaRPr>
          </a:p>
        </p:txBody>
      </p:sp>
      <p:sp>
        <p:nvSpPr>
          <p:cNvPr id="6" name="Text 1"/>
          <p:cNvSpPr/>
          <p:nvPr/>
        </p:nvSpPr>
        <p:spPr>
          <a:xfrm>
            <a:off x="1028700" y="984809"/>
            <a:ext cx="1104900" cy="209550"/>
          </a:xfrm>
          <a:prstGeom prst="rect">
            <a:avLst/>
          </a:prstGeom>
          <a:noFill/>
          <a:ln/>
        </p:spPr>
        <p:txBody>
          <a:bodyPr wrap="square" lIns="0" tIns="0" rIns="0" bIns="0" rtlCol="0" anchor="t"/>
          <a:lstStyle/>
          <a:p>
            <a:pPr marL="0" indent="0" algn="ctr">
              <a:lnSpc>
                <a:spcPts val="1200"/>
              </a:lnSpc>
              <a:buNone/>
            </a:pPr>
            <a:r>
              <a:rPr lang="en-US" sz="1000" b="1" u="none" dirty="0">
                <a:solidFill>
                  <a:srgbClr val="333333"/>
                </a:solidFill>
                <a:latin typeface="メイリオ" panose="020B0604030504040204" pitchFamily="50" charset="-128"/>
                <a:ea typeface="メイリオ" panose="020B0604030504040204" pitchFamily="50" charset="-128"/>
                <a:cs typeface="Noto Sans JP" pitchFamily="34" charset="-120"/>
              </a:rPr>
              <a:t>誠実・感謝・感動</a:t>
            </a:r>
            <a:endParaRPr lang="en-US" sz="1000" dirty="0">
              <a:latin typeface="メイリオ" panose="020B0604030504040204" pitchFamily="50" charset="-128"/>
              <a:ea typeface="メイリオ" panose="020B0604030504040204" pitchFamily="50" charset="-128"/>
            </a:endParaRPr>
          </a:p>
        </p:txBody>
      </p:sp>
      <p:pic>
        <p:nvPicPr>
          <p:cNvPr id="7"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90850" y="641456"/>
            <a:ext cx="2428875" cy="828802"/>
          </a:xfrm>
          <a:prstGeom prst="rect">
            <a:avLst/>
          </a:prstGeom>
        </p:spPr>
      </p:pic>
      <p:pic>
        <p:nvPicPr>
          <p:cNvPr id="8"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90850" y="641456"/>
            <a:ext cx="2428875" cy="190500"/>
          </a:xfrm>
          <a:prstGeom prst="rect">
            <a:avLst/>
          </a:prstGeom>
        </p:spPr>
      </p:pic>
      <p:sp>
        <p:nvSpPr>
          <p:cNvPr id="9" name="Text 2"/>
          <p:cNvSpPr/>
          <p:nvPr/>
        </p:nvSpPr>
        <p:spPr>
          <a:xfrm>
            <a:off x="3943350" y="646680"/>
            <a:ext cx="495300" cy="190500"/>
          </a:xfrm>
          <a:prstGeom prst="rect">
            <a:avLst/>
          </a:prstGeom>
          <a:noFill/>
          <a:ln/>
        </p:spPr>
        <p:txBody>
          <a:bodyPr wrap="square" lIns="0" tIns="0" rIns="0" bIns="0" rtlCol="0" anchor="ctr"/>
          <a:lstStyle/>
          <a:p>
            <a:pPr marL="0" indent="0" algn="ctr">
              <a:lnSpc>
                <a:spcPts val="900"/>
              </a:lnSpc>
              <a:buNone/>
            </a:pPr>
            <a:r>
              <a:rPr lang="en-US" sz="900" b="1" u="none" dirty="0">
                <a:solidFill>
                  <a:srgbClr val="FFFFFF"/>
                </a:solidFill>
                <a:latin typeface="メイリオ" panose="020B0604030504040204" pitchFamily="50" charset="-128"/>
                <a:ea typeface="メイリオ" panose="020B0604030504040204" pitchFamily="50" charset="-128"/>
                <a:cs typeface="Noto Sans JP" pitchFamily="34" charset="-120"/>
              </a:rPr>
              <a:t>パーパス</a:t>
            </a:r>
            <a:endParaRPr lang="en-US" sz="900" dirty="0">
              <a:latin typeface="メイリオ" panose="020B0604030504040204" pitchFamily="50" charset="-128"/>
              <a:ea typeface="メイリオ" panose="020B0604030504040204" pitchFamily="50" charset="-128"/>
            </a:endParaRPr>
          </a:p>
        </p:txBody>
      </p:sp>
      <p:sp>
        <p:nvSpPr>
          <p:cNvPr id="10" name="Text 3"/>
          <p:cNvSpPr/>
          <p:nvPr/>
        </p:nvSpPr>
        <p:spPr>
          <a:xfrm>
            <a:off x="3529012" y="903847"/>
            <a:ext cx="1295400" cy="371475"/>
          </a:xfrm>
          <a:prstGeom prst="rect">
            <a:avLst/>
          </a:prstGeom>
          <a:noFill/>
          <a:ln/>
        </p:spPr>
        <p:txBody>
          <a:bodyPr wrap="square" lIns="0" tIns="0" rIns="0" bIns="0" rtlCol="0" anchor="ctr"/>
          <a:lstStyle/>
          <a:p>
            <a:pPr marL="0" indent="0" algn="ctr">
              <a:lnSpc>
                <a:spcPts val="1000"/>
              </a:lnSpc>
              <a:buNone/>
            </a:pPr>
            <a:r>
              <a:rPr lang="en-US" sz="900" b="1" u="none" dirty="0">
                <a:solidFill>
                  <a:srgbClr val="333333"/>
                </a:solidFill>
                <a:latin typeface="メイリオ" panose="020B0604030504040204" pitchFamily="50" charset="-128"/>
                <a:ea typeface="メイリオ" panose="020B0604030504040204" pitchFamily="50" charset="-128"/>
                <a:cs typeface="Noto Sans JP" pitchFamily="34" charset="-120"/>
              </a:rPr>
              <a:t>環境課題を価値に転換し</a:t>
            </a:r>
            <a:endParaRPr lang="en-US" sz="900" dirty="0">
              <a:latin typeface="メイリオ" panose="020B0604030504040204" pitchFamily="50" charset="-128"/>
              <a:ea typeface="メイリオ" panose="020B0604030504040204" pitchFamily="50" charset="-128"/>
            </a:endParaRPr>
          </a:p>
          <a:p>
            <a:pPr marL="0" indent="0" algn="ctr">
              <a:lnSpc>
                <a:spcPts val="1000"/>
              </a:lnSpc>
              <a:buNone/>
            </a:pPr>
            <a:r>
              <a:rPr lang="en-US" sz="900" b="1" u="none" dirty="0">
                <a:solidFill>
                  <a:srgbClr val="333333"/>
                </a:solidFill>
                <a:latin typeface="メイリオ" panose="020B0604030504040204" pitchFamily="50" charset="-128"/>
                <a:ea typeface="メイリオ" panose="020B0604030504040204" pitchFamily="50" charset="-128"/>
                <a:cs typeface="Noto Sans JP" pitchFamily="34" charset="-120"/>
              </a:rPr>
              <a:t>世界をインスパイアする</a:t>
            </a:r>
            <a:endParaRPr lang="en-US" sz="900" dirty="0">
              <a:latin typeface="メイリオ" panose="020B0604030504040204" pitchFamily="50" charset="-128"/>
              <a:ea typeface="メイリオ" panose="020B0604030504040204" pitchFamily="50" charset="-128"/>
            </a:endParaRPr>
          </a:p>
        </p:txBody>
      </p:sp>
      <p:pic>
        <p:nvPicPr>
          <p:cNvPr id="11"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3550" y="641456"/>
            <a:ext cx="2428875" cy="828802"/>
          </a:xfrm>
          <a:prstGeom prst="rect">
            <a:avLst/>
          </a:prstGeom>
        </p:spPr>
      </p:pic>
      <p:pic>
        <p:nvPicPr>
          <p:cNvPr id="12" name="Image 5"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43550" y="641456"/>
            <a:ext cx="2428875" cy="190500"/>
          </a:xfrm>
          <a:prstGeom prst="rect">
            <a:avLst/>
          </a:prstGeom>
        </p:spPr>
      </p:pic>
      <p:sp>
        <p:nvSpPr>
          <p:cNvPr id="13" name="Text 4"/>
          <p:cNvSpPr/>
          <p:nvPr/>
        </p:nvSpPr>
        <p:spPr>
          <a:xfrm>
            <a:off x="6379029" y="646680"/>
            <a:ext cx="723900" cy="190500"/>
          </a:xfrm>
          <a:prstGeom prst="rect">
            <a:avLst/>
          </a:prstGeom>
          <a:noFill/>
          <a:ln/>
        </p:spPr>
        <p:txBody>
          <a:bodyPr wrap="square" lIns="0" tIns="0" rIns="0" bIns="0" rtlCol="0" anchor="ctr"/>
          <a:lstStyle/>
          <a:p>
            <a:pPr marL="0" indent="0" algn="ctr">
              <a:lnSpc>
                <a:spcPts val="900"/>
              </a:lnSpc>
              <a:buNone/>
            </a:pPr>
            <a:r>
              <a:rPr lang="en-US" sz="900" b="1" u="none" dirty="0">
                <a:solidFill>
                  <a:srgbClr val="FFFFFF"/>
                </a:solidFill>
                <a:latin typeface="メイリオ" panose="020B0604030504040204" pitchFamily="50" charset="-128"/>
                <a:ea typeface="メイリオ" panose="020B0604030504040204" pitchFamily="50" charset="-128"/>
                <a:cs typeface="Noto Sans JP" pitchFamily="34" charset="-120"/>
              </a:rPr>
              <a:t>経営ビジョン</a:t>
            </a:r>
            <a:endParaRPr lang="en-US" sz="900" dirty="0">
              <a:latin typeface="メイリオ" panose="020B0604030504040204" pitchFamily="50" charset="-128"/>
              <a:ea typeface="メイリオ" panose="020B0604030504040204" pitchFamily="50" charset="-128"/>
            </a:endParaRPr>
          </a:p>
        </p:txBody>
      </p:sp>
      <p:sp>
        <p:nvSpPr>
          <p:cNvPr id="14" name="Text 5"/>
          <p:cNvSpPr/>
          <p:nvPr/>
        </p:nvSpPr>
        <p:spPr>
          <a:xfrm>
            <a:off x="5857233" y="831956"/>
            <a:ext cx="1714500" cy="590550"/>
          </a:xfrm>
          <a:prstGeom prst="rect">
            <a:avLst/>
          </a:prstGeom>
          <a:noFill/>
          <a:ln/>
        </p:spPr>
        <p:txBody>
          <a:bodyPr wrap="square" lIns="0" tIns="0" rIns="0" bIns="0" rtlCol="0" anchor="ctr"/>
          <a:lstStyle/>
          <a:p>
            <a:pPr marL="0" indent="0" algn="ctr">
              <a:lnSpc>
                <a:spcPts val="1000"/>
              </a:lnSpc>
              <a:buNone/>
            </a:pPr>
            <a:r>
              <a:rPr lang="en-US" sz="800" b="1" u="none" dirty="0">
                <a:solidFill>
                  <a:srgbClr val="333333"/>
                </a:solidFill>
                <a:latin typeface="メイリオ" panose="020B0604030504040204" pitchFamily="50" charset="-128"/>
                <a:ea typeface="メイリオ" panose="020B0604030504040204" pitchFamily="50" charset="-128"/>
                <a:cs typeface="Noto Sans JP" pitchFamily="34" charset="-120"/>
              </a:rPr>
              <a:t>「誠実・感謝・感動」をモットーに</a:t>
            </a:r>
            <a:endParaRPr lang="en-US" sz="800" dirty="0">
              <a:latin typeface="メイリオ" panose="020B0604030504040204" pitchFamily="50" charset="-128"/>
              <a:ea typeface="メイリオ" panose="020B0604030504040204" pitchFamily="50" charset="-128"/>
            </a:endParaRPr>
          </a:p>
          <a:p>
            <a:pPr marL="0" indent="0" algn="ctr">
              <a:lnSpc>
                <a:spcPts val="1000"/>
              </a:lnSpc>
              <a:buNone/>
            </a:pPr>
            <a:r>
              <a:rPr lang="en-US" sz="800" b="1" u="none" dirty="0">
                <a:solidFill>
                  <a:srgbClr val="333333"/>
                </a:solidFill>
                <a:latin typeface="メイリオ" panose="020B0604030504040204" pitchFamily="50" charset="-128"/>
                <a:ea typeface="メイリオ" panose="020B0604030504040204" pitchFamily="50" charset="-128"/>
                <a:cs typeface="Noto Sans JP" pitchFamily="34" charset="-120"/>
              </a:rPr>
              <a:t>環境ソリューションの</a:t>
            </a:r>
            <a:endParaRPr lang="en-US" sz="800" dirty="0">
              <a:latin typeface="メイリオ" panose="020B0604030504040204" pitchFamily="50" charset="-128"/>
              <a:ea typeface="メイリオ" panose="020B0604030504040204" pitchFamily="50" charset="-128"/>
            </a:endParaRPr>
          </a:p>
          <a:p>
            <a:pPr marL="0" indent="0" algn="ctr">
              <a:lnSpc>
                <a:spcPts val="1000"/>
              </a:lnSpc>
              <a:buNone/>
            </a:pPr>
            <a:r>
              <a:rPr lang="en-US" sz="800" b="1" u="none" dirty="0">
                <a:solidFill>
                  <a:srgbClr val="333333"/>
                </a:solidFill>
                <a:latin typeface="メイリオ" panose="020B0604030504040204" pitchFamily="50" charset="-128"/>
                <a:ea typeface="メイリオ" panose="020B0604030504040204" pitchFamily="50" charset="-128"/>
                <a:cs typeface="Noto Sans JP" pitchFamily="34" charset="-120"/>
              </a:rPr>
              <a:t>ファーストコールカンパニーになる</a:t>
            </a:r>
            <a:endParaRPr lang="en-US" sz="800" dirty="0">
              <a:latin typeface="メイリオ" panose="020B0604030504040204" pitchFamily="50" charset="-128"/>
              <a:ea typeface="メイリオ" panose="020B0604030504040204" pitchFamily="50" charset="-128"/>
            </a:endParaRPr>
          </a:p>
        </p:txBody>
      </p:sp>
      <p:pic>
        <p:nvPicPr>
          <p:cNvPr id="15" name="Image 6"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09575" y="1707125"/>
            <a:ext cx="762000" cy="209550"/>
          </a:xfrm>
          <a:prstGeom prst="rect">
            <a:avLst/>
          </a:prstGeom>
        </p:spPr>
      </p:pic>
      <p:sp>
        <p:nvSpPr>
          <p:cNvPr id="16" name="Text 6"/>
          <p:cNvSpPr/>
          <p:nvPr/>
        </p:nvSpPr>
        <p:spPr>
          <a:xfrm>
            <a:off x="534307" y="1721875"/>
            <a:ext cx="495300" cy="190500"/>
          </a:xfrm>
          <a:prstGeom prst="rect">
            <a:avLst/>
          </a:prstGeom>
          <a:noFill/>
          <a:ln/>
        </p:spPr>
        <p:txBody>
          <a:bodyPr wrap="square" lIns="0" tIns="0" rIns="0" bIns="0" rtlCol="0" anchor="ctr"/>
          <a:lstStyle/>
          <a:p>
            <a:pPr marL="0" indent="0" algn="ctr">
              <a:lnSpc>
                <a:spcPts val="900"/>
              </a:lnSpc>
              <a:buNone/>
            </a:pPr>
            <a:r>
              <a:rPr lang="en-US" sz="900" b="1" u="none" dirty="0">
                <a:solidFill>
                  <a:srgbClr val="FFFFFF"/>
                </a:solidFill>
                <a:latin typeface="メイリオ" panose="020B0604030504040204" pitchFamily="50" charset="-128"/>
                <a:ea typeface="メイリオ" panose="020B0604030504040204" pitchFamily="50" charset="-128"/>
                <a:cs typeface="Noto Sans JP" pitchFamily="34" charset="-120"/>
              </a:rPr>
              <a:t>会社概要</a:t>
            </a:r>
            <a:endParaRPr lang="en-US" sz="900" dirty="0">
              <a:latin typeface="メイリオ" panose="020B0604030504040204" pitchFamily="50" charset="-128"/>
              <a:ea typeface="メイリオ" panose="020B0604030504040204" pitchFamily="50" charset="-128"/>
            </a:endParaRPr>
          </a:p>
        </p:txBody>
      </p:sp>
      <p:sp>
        <p:nvSpPr>
          <p:cNvPr id="17" name="Text 7"/>
          <p:cNvSpPr/>
          <p:nvPr/>
        </p:nvSpPr>
        <p:spPr>
          <a:xfrm>
            <a:off x="485775" y="1998100"/>
            <a:ext cx="266700" cy="190500"/>
          </a:xfrm>
          <a:prstGeom prst="rect">
            <a:avLst/>
          </a:prstGeom>
          <a:noFill/>
          <a:ln/>
        </p:spPr>
        <p:txBody>
          <a:bodyPr wrap="square" lIns="0" tIns="0" rIns="0" bIns="0" rtlCol="0" anchor="t"/>
          <a:lstStyle/>
          <a:p>
            <a:pPr marL="0" indent="0" algn="l">
              <a:lnSpc>
                <a:spcPts val="900"/>
              </a:lnSpc>
              <a:buNone/>
            </a:pPr>
            <a:r>
              <a:rPr lang="en-US" sz="900" u="none" dirty="0">
                <a:solidFill>
                  <a:srgbClr val="4D4D4D"/>
                </a:solidFill>
                <a:latin typeface="メイリオ" panose="020B0604030504040204" pitchFamily="50" charset="-128"/>
                <a:ea typeface="メイリオ" panose="020B0604030504040204" pitchFamily="50" charset="-128"/>
                <a:cs typeface="Noto Sans JP" pitchFamily="34" charset="-120"/>
              </a:rPr>
              <a:t>商号</a:t>
            </a:r>
            <a:endParaRPr lang="en-US" sz="900" dirty="0">
              <a:latin typeface="メイリオ" panose="020B0604030504040204" pitchFamily="50" charset="-128"/>
              <a:ea typeface="メイリオ" panose="020B0604030504040204" pitchFamily="50" charset="-128"/>
            </a:endParaRPr>
          </a:p>
        </p:txBody>
      </p:sp>
      <p:sp>
        <p:nvSpPr>
          <p:cNvPr id="18" name="Text 8"/>
          <p:cNvSpPr/>
          <p:nvPr/>
        </p:nvSpPr>
        <p:spPr>
          <a:xfrm>
            <a:off x="1152525" y="1998100"/>
            <a:ext cx="723900" cy="190500"/>
          </a:xfrm>
          <a:prstGeom prst="rect">
            <a:avLst/>
          </a:prstGeom>
          <a:noFill/>
          <a:ln/>
        </p:spPr>
        <p:txBody>
          <a:bodyPr wrap="square" lIns="0" tIns="0" rIns="0" bIns="0" rtlCol="0" anchor="t"/>
          <a:lstStyle/>
          <a:p>
            <a:pPr marL="0" indent="0" algn="l">
              <a:lnSpc>
                <a:spcPts val="9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株式会社浜田</a:t>
            </a:r>
            <a:endParaRPr lang="en-US" sz="900" dirty="0">
              <a:latin typeface="メイリオ" panose="020B0604030504040204" pitchFamily="50" charset="-128"/>
              <a:ea typeface="メイリオ" panose="020B0604030504040204" pitchFamily="50" charset="-128"/>
            </a:endParaRPr>
          </a:p>
        </p:txBody>
      </p:sp>
      <p:sp>
        <p:nvSpPr>
          <p:cNvPr id="19" name="Text 9"/>
          <p:cNvSpPr/>
          <p:nvPr/>
        </p:nvSpPr>
        <p:spPr>
          <a:xfrm>
            <a:off x="485775" y="2160025"/>
            <a:ext cx="609600" cy="190500"/>
          </a:xfrm>
          <a:prstGeom prst="rect">
            <a:avLst/>
          </a:prstGeom>
          <a:noFill/>
          <a:ln/>
        </p:spPr>
        <p:txBody>
          <a:bodyPr wrap="square" lIns="0" tIns="0" rIns="0" bIns="0" rtlCol="0" anchor="t"/>
          <a:lstStyle/>
          <a:p>
            <a:pPr marL="0" indent="0" algn="l">
              <a:lnSpc>
                <a:spcPts val="900"/>
              </a:lnSpc>
              <a:buNone/>
            </a:pPr>
            <a:r>
              <a:rPr lang="en-US" sz="900" u="none" dirty="0">
                <a:solidFill>
                  <a:srgbClr val="4D4D4D"/>
                </a:solidFill>
                <a:latin typeface="メイリオ" panose="020B0604030504040204" pitchFamily="50" charset="-128"/>
                <a:ea typeface="メイリオ" panose="020B0604030504040204" pitchFamily="50" charset="-128"/>
                <a:cs typeface="Noto Sans JP" pitchFamily="34" charset="-120"/>
              </a:rPr>
              <a:t>本社所在地</a:t>
            </a:r>
            <a:endParaRPr lang="en-US" sz="900" dirty="0">
              <a:latin typeface="メイリオ" panose="020B0604030504040204" pitchFamily="50" charset="-128"/>
              <a:ea typeface="メイリオ" panose="020B0604030504040204" pitchFamily="50" charset="-128"/>
            </a:endParaRPr>
          </a:p>
        </p:txBody>
      </p:sp>
      <p:sp>
        <p:nvSpPr>
          <p:cNvPr id="20" name="Text 10"/>
          <p:cNvSpPr/>
          <p:nvPr/>
        </p:nvSpPr>
        <p:spPr>
          <a:xfrm>
            <a:off x="1152525" y="2160025"/>
            <a:ext cx="1665603" cy="190500"/>
          </a:xfrm>
          <a:prstGeom prst="rect">
            <a:avLst/>
          </a:prstGeom>
          <a:noFill/>
          <a:ln/>
        </p:spPr>
        <p:txBody>
          <a:bodyPr wrap="square" lIns="0" tIns="0" rIns="0" bIns="0" rtlCol="0" anchor="t"/>
          <a:lstStyle/>
          <a:p>
            <a:pPr marL="0" indent="0" algn="l">
              <a:lnSpc>
                <a:spcPts val="9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大阪府高槻市真上町2-2-30</a:t>
            </a:r>
            <a:endParaRPr lang="en-US" sz="900" dirty="0">
              <a:latin typeface="メイリオ" panose="020B0604030504040204" pitchFamily="50" charset="-128"/>
              <a:ea typeface="メイリオ" panose="020B0604030504040204" pitchFamily="50" charset="-128"/>
            </a:endParaRPr>
          </a:p>
        </p:txBody>
      </p:sp>
      <p:sp>
        <p:nvSpPr>
          <p:cNvPr id="21" name="Text 11"/>
          <p:cNvSpPr/>
          <p:nvPr/>
        </p:nvSpPr>
        <p:spPr>
          <a:xfrm>
            <a:off x="485775" y="2302900"/>
            <a:ext cx="381000" cy="190500"/>
          </a:xfrm>
          <a:prstGeom prst="rect">
            <a:avLst/>
          </a:prstGeom>
          <a:noFill/>
          <a:ln/>
        </p:spPr>
        <p:txBody>
          <a:bodyPr wrap="square" lIns="0" tIns="0" rIns="0" bIns="0" rtlCol="0" anchor="t"/>
          <a:lstStyle/>
          <a:p>
            <a:pPr marL="0" indent="0" algn="l">
              <a:lnSpc>
                <a:spcPts val="900"/>
              </a:lnSpc>
              <a:buNone/>
            </a:pPr>
            <a:r>
              <a:rPr lang="en-US" sz="900" u="none" dirty="0">
                <a:solidFill>
                  <a:srgbClr val="4D4D4D"/>
                </a:solidFill>
                <a:latin typeface="メイリオ" panose="020B0604030504040204" pitchFamily="50" charset="-128"/>
                <a:ea typeface="メイリオ" panose="020B0604030504040204" pitchFamily="50" charset="-128"/>
                <a:cs typeface="Noto Sans JP" pitchFamily="34" charset="-120"/>
              </a:rPr>
              <a:t>資本金</a:t>
            </a:r>
            <a:endParaRPr lang="en-US" sz="900" dirty="0">
              <a:latin typeface="メイリオ" panose="020B0604030504040204" pitchFamily="50" charset="-128"/>
              <a:ea typeface="メイリオ" panose="020B0604030504040204" pitchFamily="50" charset="-128"/>
            </a:endParaRPr>
          </a:p>
        </p:txBody>
      </p:sp>
      <p:sp>
        <p:nvSpPr>
          <p:cNvPr id="22" name="Text 12"/>
          <p:cNvSpPr/>
          <p:nvPr/>
        </p:nvSpPr>
        <p:spPr>
          <a:xfrm>
            <a:off x="1156367" y="2319209"/>
            <a:ext cx="762000" cy="190500"/>
          </a:xfrm>
          <a:prstGeom prst="rect">
            <a:avLst/>
          </a:prstGeom>
          <a:noFill/>
          <a:ln/>
        </p:spPr>
        <p:txBody>
          <a:bodyPr wrap="square" lIns="0" tIns="0" rIns="0" bIns="0" rtlCol="0" anchor="t"/>
          <a:lstStyle/>
          <a:p>
            <a:pPr marL="0" indent="0" algn="l">
              <a:lnSpc>
                <a:spcPts val="9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3,000万円</a:t>
            </a:r>
            <a:endParaRPr lang="en-US" sz="900" dirty="0">
              <a:latin typeface="メイリオ" panose="020B0604030504040204" pitchFamily="50" charset="-128"/>
              <a:ea typeface="メイリオ" panose="020B0604030504040204" pitchFamily="50" charset="-128"/>
            </a:endParaRPr>
          </a:p>
        </p:txBody>
      </p:sp>
      <p:sp>
        <p:nvSpPr>
          <p:cNvPr id="23" name="Text 13"/>
          <p:cNvSpPr/>
          <p:nvPr/>
        </p:nvSpPr>
        <p:spPr>
          <a:xfrm>
            <a:off x="485775" y="2455300"/>
            <a:ext cx="266700" cy="190500"/>
          </a:xfrm>
          <a:prstGeom prst="rect">
            <a:avLst/>
          </a:prstGeom>
          <a:noFill/>
          <a:ln/>
        </p:spPr>
        <p:txBody>
          <a:bodyPr wrap="square" lIns="0" tIns="0" rIns="0" bIns="0" rtlCol="0" anchor="t"/>
          <a:lstStyle/>
          <a:p>
            <a:pPr marL="0" indent="0" algn="l">
              <a:lnSpc>
                <a:spcPts val="900"/>
              </a:lnSpc>
              <a:buNone/>
            </a:pPr>
            <a:r>
              <a:rPr lang="en-US" sz="900" u="none" dirty="0">
                <a:solidFill>
                  <a:srgbClr val="4D4D4D"/>
                </a:solidFill>
                <a:latin typeface="メイリオ" panose="020B0604030504040204" pitchFamily="50" charset="-128"/>
                <a:ea typeface="メイリオ" panose="020B0604030504040204" pitchFamily="50" charset="-128"/>
                <a:cs typeface="Noto Sans JP" pitchFamily="34" charset="-120"/>
              </a:rPr>
              <a:t>設立</a:t>
            </a:r>
            <a:endParaRPr lang="en-US" sz="900" dirty="0">
              <a:latin typeface="メイリオ" panose="020B0604030504040204" pitchFamily="50" charset="-128"/>
              <a:ea typeface="メイリオ" panose="020B0604030504040204" pitchFamily="50" charset="-128"/>
            </a:endParaRPr>
          </a:p>
        </p:txBody>
      </p:sp>
      <p:sp>
        <p:nvSpPr>
          <p:cNvPr id="24" name="Text 14"/>
          <p:cNvSpPr/>
          <p:nvPr/>
        </p:nvSpPr>
        <p:spPr>
          <a:xfrm>
            <a:off x="1152525" y="2455300"/>
            <a:ext cx="1065528" cy="190500"/>
          </a:xfrm>
          <a:prstGeom prst="rect">
            <a:avLst/>
          </a:prstGeom>
          <a:noFill/>
          <a:ln/>
        </p:spPr>
        <p:txBody>
          <a:bodyPr wrap="square" lIns="0" tIns="0" rIns="0" bIns="0" rtlCol="0" anchor="t"/>
          <a:lstStyle/>
          <a:p>
            <a:pPr marL="0" indent="0" algn="l">
              <a:lnSpc>
                <a:spcPts val="9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1973年11月8日</a:t>
            </a:r>
            <a:endParaRPr lang="en-US" sz="900" dirty="0">
              <a:latin typeface="メイリオ" panose="020B0604030504040204" pitchFamily="50" charset="-128"/>
              <a:ea typeface="メイリオ" panose="020B0604030504040204" pitchFamily="50" charset="-128"/>
            </a:endParaRPr>
          </a:p>
        </p:txBody>
      </p:sp>
      <p:sp>
        <p:nvSpPr>
          <p:cNvPr id="25" name="Text 15"/>
          <p:cNvSpPr/>
          <p:nvPr/>
        </p:nvSpPr>
        <p:spPr>
          <a:xfrm>
            <a:off x="485775" y="2607700"/>
            <a:ext cx="495300" cy="190500"/>
          </a:xfrm>
          <a:prstGeom prst="rect">
            <a:avLst/>
          </a:prstGeom>
          <a:noFill/>
          <a:ln/>
        </p:spPr>
        <p:txBody>
          <a:bodyPr wrap="square" lIns="0" tIns="0" rIns="0" bIns="0" rtlCol="0" anchor="t"/>
          <a:lstStyle/>
          <a:p>
            <a:pPr marL="0" indent="0" algn="l">
              <a:lnSpc>
                <a:spcPts val="900"/>
              </a:lnSpc>
              <a:buNone/>
            </a:pPr>
            <a:r>
              <a:rPr lang="en-US" sz="900" u="none" dirty="0">
                <a:solidFill>
                  <a:srgbClr val="4D4D4D"/>
                </a:solidFill>
                <a:latin typeface="メイリオ" panose="020B0604030504040204" pitchFamily="50" charset="-128"/>
                <a:ea typeface="メイリオ" panose="020B0604030504040204" pitchFamily="50" charset="-128"/>
                <a:cs typeface="Noto Sans JP" pitchFamily="34" charset="-120"/>
              </a:rPr>
              <a:t>従業員数</a:t>
            </a:r>
            <a:endParaRPr lang="en-US" sz="900" dirty="0">
              <a:latin typeface="メイリオ" panose="020B0604030504040204" pitchFamily="50" charset="-128"/>
              <a:ea typeface="メイリオ" panose="020B0604030504040204" pitchFamily="50" charset="-128"/>
            </a:endParaRPr>
          </a:p>
        </p:txBody>
      </p:sp>
      <p:sp>
        <p:nvSpPr>
          <p:cNvPr id="26" name="Text 16"/>
          <p:cNvSpPr/>
          <p:nvPr/>
        </p:nvSpPr>
        <p:spPr>
          <a:xfrm>
            <a:off x="1152525" y="2564829"/>
            <a:ext cx="1123950" cy="257175"/>
          </a:xfrm>
          <a:prstGeom prst="rect">
            <a:avLst/>
          </a:prstGeom>
          <a:noFill/>
          <a:ln/>
        </p:spPr>
        <p:txBody>
          <a:bodyPr wrap="square" lIns="0" tIns="0" rIns="0" bIns="0" rtlCol="0" anchor="t"/>
          <a:lstStyle/>
          <a:p>
            <a:pPr marL="0" indent="0" algn="l">
              <a:lnSpc>
                <a:spcPts val="1200"/>
              </a:lnSpc>
              <a:buNone/>
            </a:pPr>
            <a:r>
              <a:rPr lang="en-US" sz="800" u="none" dirty="0">
                <a:solidFill>
                  <a:srgbClr val="333333"/>
                </a:solidFill>
                <a:latin typeface="メイリオ" panose="020B0604030504040204" pitchFamily="50" charset="-128"/>
                <a:ea typeface="メイリオ" panose="020B0604030504040204" pitchFamily="50" charset="-128"/>
                <a:cs typeface="Noto Sans JP" pitchFamily="34" charset="-120"/>
              </a:rPr>
              <a:t>197名（25年9月時点）</a:t>
            </a:r>
            <a:endParaRPr lang="en-US" sz="800" dirty="0">
              <a:latin typeface="メイリオ" panose="020B0604030504040204" pitchFamily="50" charset="-128"/>
              <a:ea typeface="メイリオ" panose="020B0604030504040204" pitchFamily="50" charset="-128"/>
            </a:endParaRPr>
          </a:p>
        </p:txBody>
      </p:sp>
      <p:sp>
        <p:nvSpPr>
          <p:cNvPr id="27" name="Text 17"/>
          <p:cNvSpPr/>
          <p:nvPr/>
        </p:nvSpPr>
        <p:spPr>
          <a:xfrm>
            <a:off x="485775" y="2769625"/>
            <a:ext cx="381000" cy="190500"/>
          </a:xfrm>
          <a:prstGeom prst="rect">
            <a:avLst/>
          </a:prstGeom>
          <a:noFill/>
          <a:ln/>
        </p:spPr>
        <p:txBody>
          <a:bodyPr wrap="square" lIns="0" tIns="0" rIns="0" bIns="0" rtlCol="0" anchor="t"/>
          <a:lstStyle/>
          <a:p>
            <a:pPr marL="0" indent="0" algn="l">
              <a:lnSpc>
                <a:spcPts val="900"/>
              </a:lnSpc>
              <a:buNone/>
            </a:pPr>
            <a:r>
              <a:rPr lang="en-US" sz="900" u="none" dirty="0">
                <a:solidFill>
                  <a:srgbClr val="4D4D4D"/>
                </a:solidFill>
                <a:latin typeface="メイリオ" panose="020B0604030504040204" pitchFamily="50" charset="-128"/>
                <a:ea typeface="メイリオ" panose="020B0604030504040204" pitchFamily="50" charset="-128"/>
                <a:cs typeface="Noto Sans JP" pitchFamily="34" charset="-120"/>
              </a:rPr>
              <a:t>売上高</a:t>
            </a:r>
            <a:endParaRPr lang="en-US" sz="900" dirty="0">
              <a:latin typeface="メイリオ" panose="020B0604030504040204" pitchFamily="50" charset="-128"/>
              <a:ea typeface="メイリオ" panose="020B0604030504040204" pitchFamily="50" charset="-128"/>
            </a:endParaRPr>
          </a:p>
        </p:txBody>
      </p:sp>
      <p:sp>
        <p:nvSpPr>
          <p:cNvPr id="28" name="Text 18"/>
          <p:cNvSpPr/>
          <p:nvPr/>
        </p:nvSpPr>
        <p:spPr>
          <a:xfrm>
            <a:off x="1152525" y="2717229"/>
            <a:ext cx="1152525" cy="257175"/>
          </a:xfrm>
          <a:prstGeom prst="rect">
            <a:avLst/>
          </a:prstGeom>
          <a:noFill/>
          <a:ln/>
        </p:spPr>
        <p:txBody>
          <a:bodyPr wrap="square" lIns="0" tIns="0" rIns="0" bIns="0" rtlCol="0" anchor="t"/>
          <a:lstStyle/>
          <a:p>
            <a:pPr marL="0" indent="0" algn="l">
              <a:lnSpc>
                <a:spcPts val="1200"/>
              </a:lnSpc>
              <a:buNone/>
            </a:pPr>
            <a:r>
              <a:rPr lang="en-US" sz="800" u="none" dirty="0">
                <a:solidFill>
                  <a:srgbClr val="333333"/>
                </a:solidFill>
                <a:latin typeface="メイリオ" panose="020B0604030504040204" pitchFamily="50" charset="-128"/>
                <a:ea typeface="メイリオ" panose="020B0604030504040204" pitchFamily="50" charset="-128"/>
                <a:cs typeface="Noto Sans JP" pitchFamily="34" charset="-120"/>
              </a:rPr>
              <a:t>41.6億円（25年7月期）</a:t>
            </a:r>
            <a:endParaRPr lang="en-US" sz="800" dirty="0">
              <a:latin typeface="メイリオ" panose="020B0604030504040204" pitchFamily="50" charset="-128"/>
              <a:ea typeface="メイリオ" panose="020B0604030504040204" pitchFamily="50" charset="-128"/>
            </a:endParaRPr>
          </a:p>
        </p:txBody>
      </p:sp>
      <p:sp>
        <p:nvSpPr>
          <p:cNvPr id="29" name="Text 19"/>
          <p:cNvSpPr/>
          <p:nvPr/>
        </p:nvSpPr>
        <p:spPr>
          <a:xfrm>
            <a:off x="485775" y="2931550"/>
            <a:ext cx="381000" cy="190500"/>
          </a:xfrm>
          <a:prstGeom prst="rect">
            <a:avLst/>
          </a:prstGeom>
          <a:noFill/>
          <a:ln/>
        </p:spPr>
        <p:txBody>
          <a:bodyPr wrap="square" lIns="0" tIns="0" rIns="0" bIns="0" rtlCol="0" anchor="t"/>
          <a:lstStyle/>
          <a:p>
            <a:pPr marL="0" indent="0" algn="l">
              <a:lnSpc>
                <a:spcPts val="900"/>
              </a:lnSpc>
              <a:buNone/>
            </a:pPr>
            <a:r>
              <a:rPr lang="en-US" sz="900" u="none" dirty="0">
                <a:solidFill>
                  <a:srgbClr val="4D4D4D"/>
                </a:solidFill>
                <a:latin typeface="メイリオ" panose="020B0604030504040204" pitchFamily="50" charset="-128"/>
                <a:ea typeface="メイリオ" panose="020B0604030504040204" pitchFamily="50" charset="-128"/>
                <a:cs typeface="Noto Sans JP" pitchFamily="34" charset="-120"/>
              </a:rPr>
              <a:t>代表者</a:t>
            </a:r>
            <a:endParaRPr lang="en-US" sz="900" dirty="0">
              <a:latin typeface="メイリオ" panose="020B0604030504040204" pitchFamily="50" charset="-128"/>
              <a:ea typeface="メイリオ" panose="020B0604030504040204" pitchFamily="50" charset="-128"/>
            </a:endParaRPr>
          </a:p>
        </p:txBody>
      </p:sp>
      <p:sp>
        <p:nvSpPr>
          <p:cNvPr id="30" name="Text 20"/>
          <p:cNvSpPr/>
          <p:nvPr/>
        </p:nvSpPr>
        <p:spPr>
          <a:xfrm>
            <a:off x="1152525" y="2922025"/>
            <a:ext cx="1095375" cy="190500"/>
          </a:xfrm>
          <a:prstGeom prst="rect">
            <a:avLst/>
          </a:prstGeom>
          <a:noFill/>
          <a:ln/>
        </p:spPr>
        <p:txBody>
          <a:bodyPr wrap="square" lIns="0" tIns="0" rIns="0" bIns="0" rtlCol="0" anchor="t"/>
          <a:lstStyle/>
          <a:p>
            <a:pPr marL="0" indent="0" algn="l">
              <a:lnSpc>
                <a:spcPts val="9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代表取締役 濵田篤介</a:t>
            </a:r>
            <a:endParaRPr lang="en-US" sz="900" dirty="0">
              <a:latin typeface="メイリオ" panose="020B0604030504040204" pitchFamily="50" charset="-128"/>
              <a:ea typeface="メイリオ" panose="020B0604030504040204" pitchFamily="50" charset="-128"/>
            </a:endParaRPr>
          </a:p>
        </p:txBody>
      </p:sp>
      <p:pic>
        <p:nvPicPr>
          <p:cNvPr id="31" name="Image 7"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962275" y="1707125"/>
            <a:ext cx="762000" cy="209550"/>
          </a:xfrm>
          <a:prstGeom prst="rect">
            <a:avLst/>
          </a:prstGeom>
        </p:spPr>
      </p:pic>
      <p:sp>
        <p:nvSpPr>
          <p:cNvPr id="32" name="Text 21"/>
          <p:cNvSpPr/>
          <p:nvPr/>
        </p:nvSpPr>
        <p:spPr>
          <a:xfrm>
            <a:off x="3087007" y="1721875"/>
            <a:ext cx="495300" cy="190500"/>
          </a:xfrm>
          <a:prstGeom prst="rect">
            <a:avLst/>
          </a:prstGeom>
          <a:noFill/>
          <a:ln/>
        </p:spPr>
        <p:txBody>
          <a:bodyPr wrap="square" lIns="0" tIns="0" rIns="0" bIns="0" rtlCol="0" anchor="ctr"/>
          <a:lstStyle/>
          <a:p>
            <a:pPr marL="0" indent="0" algn="ctr">
              <a:lnSpc>
                <a:spcPts val="900"/>
              </a:lnSpc>
              <a:buNone/>
            </a:pPr>
            <a:r>
              <a:rPr lang="en-US" sz="900" b="1" u="none" dirty="0">
                <a:solidFill>
                  <a:srgbClr val="FFFFFF"/>
                </a:solidFill>
                <a:latin typeface="メイリオ" panose="020B0604030504040204" pitchFamily="50" charset="-128"/>
                <a:ea typeface="メイリオ" panose="020B0604030504040204" pitchFamily="50" charset="-128"/>
                <a:cs typeface="Noto Sans JP" pitchFamily="34" charset="-120"/>
              </a:rPr>
              <a:t>事業内容</a:t>
            </a:r>
            <a:endParaRPr lang="en-US" sz="900" dirty="0">
              <a:latin typeface="メイリオ" panose="020B0604030504040204" pitchFamily="50" charset="-128"/>
              <a:ea typeface="メイリオ" panose="020B0604030504040204" pitchFamily="50" charset="-128"/>
            </a:endParaRPr>
          </a:p>
        </p:txBody>
      </p:sp>
      <p:pic>
        <p:nvPicPr>
          <p:cNvPr id="33" name="Image 8"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99178" y="2182404"/>
            <a:ext cx="1027411" cy="963198"/>
          </a:xfrm>
          <a:prstGeom prst="rect">
            <a:avLst/>
          </a:prstGeom>
        </p:spPr>
      </p:pic>
      <p:pic>
        <p:nvPicPr>
          <p:cNvPr id="34" name="Image 9"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112884" y="2182405"/>
            <a:ext cx="21404" cy="535110"/>
          </a:xfrm>
          <a:prstGeom prst="rect">
            <a:avLst/>
          </a:prstGeom>
        </p:spPr>
      </p:pic>
      <p:pic>
        <p:nvPicPr>
          <p:cNvPr id="35" name="Image 10"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112883" y="2556981"/>
            <a:ext cx="513705" cy="160533"/>
          </a:xfrm>
          <a:prstGeom prst="rect">
            <a:avLst/>
          </a:prstGeom>
        </p:spPr>
      </p:pic>
      <p:pic>
        <p:nvPicPr>
          <p:cNvPr id="36" name="Image 11"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112883" y="2717512"/>
            <a:ext cx="310364" cy="428088"/>
          </a:xfrm>
          <a:prstGeom prst="rect">
            <a:avLst/>
          </a:prstGeom>
        </p:spPr>
      </p:pic>
      <p:pic>
        <p:nvPicPr>
          <p:cNvPr id="37" name="Image 12"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802521" y="2717512"/>
            <a:ext cx="310364" cy="428088"/>
          </a:xfrm>
          <a:prstGeom prst="rect">
            <a:avLst/>
          </a:prstGeom>
        </p:spPr>
      </p:pic>
      <p:pic>
        <p:nvPicPr>
          <p:cNvPr id="38" name="Image 13" descr="preencoded.png"/>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599180" y="2556981"/>
            <a:ext cx="513705" cy="160533"/>
          </a:xfrm>
          <a:prstGeom prst="rect">
            <a:avLst/>
          </a:prstGeom>
        </p:spPr>
      </p:pic>
      <p:pic>
        <p:nvPicPr>
          <p:cNvPr id="39" name="Image 14"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070075" y="2139597"/>
            <a:ext cx="85618" cy="85618"/>
          </a:xfrm>
          <a:prstGeom prst="rect">
            <a:avLst/>
          </a:prstGeom>
        </p:spPr>
      </p:pic>
      <p:pic>
        <p:nvPicPr>
          <p:cNvPr id="40" name="Image 15"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583778" y="2514172"/>
            <a:ext cx="85618" cy="85618"/>
          </a:xfrm>
          <a:prstGeom prst="rect">
            <a:avLst/>
          </a:prstGeom>
        </p:spPr>
      </p:pic>
      <p:pic>
        <p:nvPicPr>
          <p:cNvPr id="41" name="Image 16"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380437" y="3102790"/>
            <a:ext cx="85618" cy="85618"/>
          </a:xfrm>
          <a:prstGeom prst="rect">
            <a:avLst/>
          </a:prstGeom>
        </p:spPr>
      </p:pic>
      <p:pic>
        <p:nvPicPr>
          <p:cNvPr id="42" name="Image 17"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759713" y="3102790"/>
            <a:ext cx="85618" cy="85618"/>
          </a:xfrm>
          <a:prstGeom prst="rect">
            <a:avLst/>
          </a:prstGeom>
        </p:spPr>
      </p:pic>
      <p:pic>
        <p:nvPicPr>
          <p:cNvPr id="43" name="Image 18"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556372" y="2514172"/>
            <a:ext cx="85618" cy="85618"/>
          </a:xfrm>
          <a:prstGeom prst="rect">
            <a:avLst/>
          </a:prstGeom>
        </p:spPr>
      </p:pic>
      <p:pic>
        <p:nvPicPr>
          <p:cNvPr id="44" name="Image 19" descr="preencoded.png"/>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3813222" y="2417852"/>
            <a:ext cx="599323" cy="599323"/>
          </a:xfrm>
          <a:prstGeom prst="rect">
            <a:avLst/>
          </a:prstGeom>
        </p:spPr>
      </p:pic>
      <p:sp>
        <p:nvSpPr>
          <p:cNvPr id="45" name="Text 22"/>
          <p:cNvSpPr/>
          <p:nvPr/>
        </p:nvSpPr>
        <p:spPr>
          <a:xfrm>
            <a:off x="3854532" y="2527932"/>
            <a:ext cx="495300" cy="342900"/>
          </a:xfrm>
          <a:prstGeom prst="rect">
            <a:avLst/>
          </a:prstGeom>
          <a:noFill/>
          <a:ln/>
        </p:spPr>
        <p:txBody>
          <a:bodyPr wrap="square" lIns="0" tIns="0" rIns="0" bIns="0" rtlCol="0" anchor="ctr"/>
          <a:lstStyle/>
          <a:p>
            <a:pPr marL="0" indent="0" algn="ctr">
              <a:lnSpc>
                <a:spcPts val="900"/>
              </a:lnSpc>
              <a:buNone/>
            </a:pPr>
            <a:r>
              <a:rPr lang="en-US" sz="900" b="1" u="none" dirty="0">
                <a:solidFill>
                  <a:srgbClr val="FFFFFF"/>
                </a:solidFill>
                <a:latin typeface="メイリオ" panose="020B0604030504040204" pitchFamily="50" charset="-128"/>
                <a:ea typeface="メイリオ" panose="020B0604030504040204" pitchFamily="50" charset="-128"/>
                <a:cs typeface="Noto Sans JP" pitchFamily="34" charset="-120"/>
              </a:rPr>
              <a:t>ソフト</a:t>
            </a:r>
            <a:endParaRPr lang="en-US" sz="900" dirty="0">
              <a:latin typeface="メイリオ" panose="020B0604030504040204" pitchFamily="50" charset="-128"/>
              <a:ea typeface="メイリオ" panose="020B0604030504040204" pitchFamily="50" charset="-128"/>
            </a:endParaRPr>
          </a:p>
          <a:p>
            <a:pPr marL="0" indent="0" algn="ctr">
              <a:lnSpc>
                <a:spcPts val="900"/>
              </a:lnSpc>
              <a:buNone/>
            </a:pPr>
            <a:r>
              <a:rPr lang="en-US" sz="900" b="1" u="none" dirty="0">
                <a:solidFill>
                  <a:srgbClr val="FFFFFF"/>
                </a:solidFill>
                <a:latin typeface="メイリオ" panose="020B0604030504040204" pitchFamily="50" charset="-128"/>
                <a:ea typeface="メイリオ" panose="020B0604030504040204" pitchFamily="50" charset="-128"/>
                <a:cs typeface="Noto Sans JP" pitchFamily="34" charset="-120"/>
              </a:rPr>
              <a:t>アセット</a:t>
            </a:r>
            <a:endParaRPr lang="en-US" sz="900" dirty="0">
              <a:latin typeface="メイリオ" panose="020B0604030504040204" pitchFamily="50" charset="-128"/>
              <a:ea typeface="メイリオ" panose="020B0604030504040204" pitchFamily="50" charset="-128"/>
            </a:endParaRPr>
          </a:p>
        </p:txBody>
      </p:sp>
      <p:sp>
        <p:nvSpPr>
          <p:cNvPr id="46" name="Text 23"/>
          <p:cNvSpPr/>
          <p:nvPr/>
        </p:nvSpPr>
        <p:spPr>
          <a:xfrm>
            <a:off x="3855551" y="1931424"/>
            <a:ext cx="495300" cy="190500"/>
          </a:xfrm>
          <a:prstGeom prst="rect">
            <a:avLst/>
          </a:prstGeom>
          <a:noFill/>
          <a:ln/>
        </p:spPr>
        <p:txBody>
          <a:bodyPr wrap="square" lIns="0" tIns="0" rIns="0" bIns="0" rtlCol="0" anchor="t"/>
          <a:lstStyle/>
          <a:p>
            <a:pPr marL="0" indent="0" algn="ctr">
              <a:lnSpc>
                <a:spcPts val="900"/>
              </a:lnSpc>
              <a:buNone/>
            </a:pPr>
            <a:r>
              <a:rPr lang="en-US" sz="900" b="1" u="none" dirty="0">
                <a:solidFill>
                  <a:srgbClr val="333333"/>
                </a:solidFill>
                <a:latin typeface="メイリオ" panose="020B0604030504040204" pitchFamily="50" charset="-128"/>
                <a:ea typeface="メイリオ" panose="020B0604030504040204" pitchFamily="50" charset="-128"/>
                <a:cs typeface="Noto Sans JP" pitchFamily="34" charset="-120"/>
              </a:rPr>
              <a:t>産廃処理</a:t>
            </a:r>
            <a:endParaRPr lang="en-US" sz="900" dirty="0">
              <a:latin typeface="メイリオ" panose="020B0604030504040204" pitchFamily="50" charset="-128"/>
              <a:ea typeface="メイリオ" panose="020B0604030504040204" pitchFamily="50" charset="-128"/>
            </a:endParaRPr>
          </a:p>
        </p:txBody>
      </p:sp>
      <p:sp>
        <p:nvSpPr>
          <p:cNvPr id="47" name="Text 24"/>
          <p:cNvSpPr/>
          <p:nvPr/>
        </p:nvSpPr>
        <p:spPr>
          <a:xfrm>
            <a:off x="4690799" y="2378102"/>
            <a:ext cx="609600" cy="342900"/>
          </a:xfrm>
          <a:prstGeom prst="rect">
            <a:avLst/>
          </a:prstGeom>
          <a:noFill/>
          <a:ln/>
        </p:spPr>
        <p:txBody>
          <a:bodyPr wrap="square" lIns="0" tIns="0" rIns="0" bIns="0" rtlCol="0" anchor="t"/>
          <a:lstStyle/>
          <a:p>
            <a:pPr marL="0" indent="0" algn="l">
              <a:lnSpc>
                <a:spcPts val="900"/>
              </a:lnSpc>
              <a:buNone/>
            </a:pPr>
            <a:r>
              <a:rPr lang="en-US" sz="900" b="1" u="none" dirty="0">
                <a:solidFill>
                  <a:srgbClr val="333333"/>
                </a:solidFill>
                <a:latin typeface="メイリオ" panose="020B0604030504040204" pitchFamily="50" charset="-128"/>
                <a:ea typeface="メイリオ" panose="020B0604030504040204" pitchFamily="50" charset="-128"/>
                <a:cs typeface="Noto Sans JP" pitchFamily="34" charset="-120"/>
              </a:rPr>
              <a:t>金属</a:t>
            </a:r>
            <a:endParaRPr lang="en-US" sz="900" dirty="0">
              <a:latin typeface="メイリオ" panose="020B0604030504040204" pitchFamily="50" charset="-128"/>
              <a:ea typeface="メイリオ" panose="020B0604030504040204" pitchFamily="50" charset="-128"/>
            </a:endParaRPr>
          </a:p>
          <a:p>
            <a:pPr marL="0" indent="0" algn="l">
              <a:lnSpc>
                <a:spcPts val="900"/>
              </a:lnSpc>
              <a:buNone/>
            </a:pPr>
            <a:r>
              <a:rPr lang="en-US" sz="900" b="1" u="none" dirty="0">
                <a:solidFill>
                  <a:srgbClr val="333333"/>
                </a:solidFill>
                <a:latin typeface="メイリオ" panose="020B0604030504040204" pitchFamily="50" charset="-128"/>
                <a:ea typeface="メイリオ" panose="020B0604030504040204" pitchFamily="50" charset="-128"/>
                <a:cs typeface="Noto Sans JP" pitchFamily="34" charset="-120"/>
              </a:rPr>
              <a:t>スクラップ</a:t>
            </a:r>
            <a:endParaRPr lang="en-US" sz="900" dirty="0">
              <a:latin typeface="メイリオ" panose="020B0604030504040204" pitchFamily="50" charset="-128"/>
              <a:ea typeface="メイリオ" panose="020B0604030504040204" pitchFamily="50" charset="-128"/>
            </a:endParaRPr>
          </a:p>
        </p:txBody>
      </p:sp>
      <p:sp>
        <p:nvSpPr>
          <p:cNvPr id="48" name="Text 25"/>
          <p:cNvSpPr/>
          <p:nvPr/>
        </p:nvSpPr>
        <p:spPr>
          <a:xfrm>
            <a:off x="4487458" y="3044447"/>
            <a:ext cx="266700" cy="190500"/>
          </a:xfrm>
          <a:prstGeom prst="rect">
            <a:avLst/>
          </a:prstGeom>
          <a:noFill/>
          <a:ln/>
        </p:spPr>
        <p:txBody>
          <a:bodyPr wrap="square" lIns="0" tIns="0" rIns="0" bIns="0" rtlCol="0" anchor="t"/>
          <a:lstStyle/>
          <a:p>
            <a:pPr marL="0" indent="0" algn="l">
              <a:lnSpc>
                <a:spcPts val="900"/>
              </a:lnSpc>
              <a:buNone/>
            </a:pPr>
            <a:r>
              <a:rPr lang="en-US" sz="900" b="1" u="none" dirty="0">
                <a:solidFill>
                  <a:srgbClr val="333333"/>
                </a:solidFill>
                <a:latin typeface="メイリオ" panose="020B0604030504040204" pitchFamily="50" charset="-128"/>
                <a:ea typeface="メイリオ" panose="020B0604030504040204" pitchFamily="50" charset="-128"/>
                <a:cs typeface="Noto Sans JP" pitchFamily="34" charset="-120"/>
              </a:rPr>
              <a:t>海外</a:t>
            </a:r>
            <a:endParaRPr lang="en-US" sz="900" dirty="0">
              <a:latin typeface="メイリオ" panose="020B0604030504040204" pitchFamily="50" charset="-128"/>
              <a:ea typeface="メイリオ" panose="020B0604030504040204" pitchFamily="50" charset="-128"/>
            </a:endParaRPr>
          </a:p>
        </p:txBody>
      </p:sp>
      <p:sp>
        <p:nvSpPr>
          <p:cNvPr id="49" name="Text 26"/>
          <p:cNvSpPr/>
          <p:nvPr/>
        </p:nvSpPr>
        <p:spPr>
          <a:xfrm>
            <a:off x="3145405" y="3044447"/>
            <a:ext cx="571500" cy="190500"/>
          </a:xfrm>
          <a:prstGeom prst="rect">
            <a:avLst/>
          </a:prstGeom>
          <a:noFill/>
          <a:ln/>
        </p:spPr>
        <p:txBody>
          <a:bodyPr wrap="square" lIns="0" tIns="0" rIns="0" bIns="0" rtlCol="0" anchor="t"/>
          <a:lstStyle/>
          <a:p>
            <a:pPr marL="0" indent="0" algn="r">
              <a:lnSpc>
                <a:spcPts val="900"/>
              </a:lnSpc>
              <a:buNone/>
            </a:pPr>
            <a:r>
              <a:rPr lang="en-US" sz="900" b="1" u="none" dirty="0">
                <a:solidFill>
                  <a:srgbClr val="333333"/>
                </a:solidFill>
                <a:latin typeface="メイリオ" panose="020B0604030504040204" pitchFamily="50" charset="-128"/>
                <a:ea typeface="メイリオ" panose="020B0604030504040204" pitchFamily="50" charset="-128"/>
                <a:cs typeface="Noto Sans JP" pitchFamily="34" charset="-120"/>
              </a:rPr>
              <a:t>EPC/O&amp;M</a:t>
            </a:r>
            <a:endParaRPr lang="en-US" sz="900" dirty="0">
              <a:latin typeface="メイリオ" panose="020B0604030504040204" pitchFamily="50" charset="-128"/>
              <a:ea typeface="メイリオ" panose="020B0604030504040204" pitchFamily="50" charset="-128"/>
            </a:endParaRPr>
          </a:p>
        </p:txBody>
      </p:sp>
      <p:sp>
        <p:nvSpPr>
          <p:cNvPr id="50" name="Text 27"/>
          <p:cNvSpPr/>
          <p:nvPr/>
        </p:nvSpPr>
        <p:spPr>
          <a:xfrm>
            <a:off x="3020303" y="2378102"/>
            <a:ext cx="495300" cy="342900"/>
          </a:xfrm>
          <a:prstGeom prst="rect">
            <a:avLst/>
          </a:prstGeom>
          <a:noFill/>
          <a:ln/>
        </p:spPr>
        <p:txBody>
          <a:bodyPr wrap="square" lIns="0" tIns="0" rIns="0" bIns="0" rtlCol="0" anchor="t"/>
          <a:lstStyle/>
          <a:p>
            <a:pPr marL="0" indent="0" algn="r">
              <a:lnSpc>
                <a:spcPts val="900"/>
              </a:lnSpc>
              <a:buNone/>
            </a:pPr>
            <a:r>
              <a:rPr lang="en-US" sz="900" b="1" u="none" dirty="0">
                <a:solidFill>
                  <a:srgbClr val="333333"/>
                </a:solidFill>
                <a:latin typeface="メイリオ" panose="020B0604030504040204" pitchFamily="50" charset="-128"/>
                <a:ea typeface="メイリオ" panose="020B0604030504040204" pitchFamily="50" charset="-128"/>
                <a:cs typeface="Noto Sans JP" pitchFamily="34" charset="-120"/>
              </a:rPr>
              <a:t>産廃処理</a:t>
            </a:r>
            <a:endParaRPr lang="en-US" sz="900" dirty="0">
              <a:latin typeface="メイリオ" panose="020B0604030504040204" pitchFamily="50" charset="-128"/>
              <a:ea typeface="メイリオ" panose="020B0604030504040204" pitchFamily="50" charset="-128"/>
            </a:endParaRPr>
          </a:p>
          <a:p>
            <a:pPr marL="0" indent="0" algn="r">
              <a:lnSpc>
                <a:spcPts val="900"/>
              </a:lnSpc>
              <a:buNone/>
            </a:pPr>
            <a:r>
              <a:rPr lang="en-US" sz="900" b="1" u="none" dirty="0">
                <a:solidFill>
                  <a:srgbClr val="333333"/>
                </a:solidFill>
                <a:latin typeface="メイリオ" panose="020B0604030504040204" pitchFamily="50" charset="-128"/>
                <a:ea typeface="メイリオ" panose="020B0604030504040204" pitchFamily="50" charset="-128"/>
                <a:cs typeface="Noto Sans JP" pitchFamily="34" charset="-120"/>
              </a:rPr>
              <a:t>コンサル</a:t>
            </a:r>
            <a:endParaRPr lang="en-US" sz="900" dirty="0">
              <a:latin typeface="メイリオ" panose="020B0604030504040204" pitchFamily="50" charset="-128"/>
              <a:ea typeface="メイリオ" panose="020B0604030504040204" pitchFamily="50" charset="-128"/>
            </a:endParaRPr>
          </a:p>
        </p:txBody>
      </p:sp>
      <p:pic>
        <p:nvPicPr>
          <p:cNvPr id="51" name="Image 20"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14975" y="1707125"/>
            <a:ext cx="762000" cy="209550"/>
          </a:xfrm>
          <a:prstGeom prst="rect">
            <a:avLst/>
          </a:prstGeom>
        </p:spPr>
      </p:pic>
      <p:sp>
        <p:nvSpPr>
          <p:cNvPr id="52" name="Text 28"/>
          <p:cNvSpPr/>
          <p:nvPr/>
        </p:nvSpPr>
        <p:spPr>
          <a:xfrm>
            <a:off x="5754007" y="1721875"/>
            <a:ext cx="266700" cy="190500"/>
          </a:xfrm>
          <a:prstGeom prst="rect">
            <a:avLst/>
          </a:prstGeom>
          <a:noFill/>
          <a:ln/>
        </p:spPr>
        <p:txBody>
          <a:bodyPr wrap="square" lIns="0" tIns="0" rIns="0" bIns="0" rtlCol="0" anchor="ctr"/>
          <a:lstStyle/>
          <a:p>
            <a:pPr marL="0" indent="0" algn="ctr">
              <a:lnSpc>
                <a:spcPts val="900"/>
              </a:lnSpc>
              <a:buNone/>
            </a:pPr>
            <a:r>
              <a:rPr lang="en-US" sz="900" b="1" u="none" dirty="0">
                <a:solidFill>
                  <a:srgbClr val="FFFFFF"/>
                </a:solidFill>
                <a:latin typeface="メイリオ" panose="020B0604030504040204" pitchFamily="50" charset="-128"/>
                <a:ea typeface="メイリオ" panose="020B0604030504040204" pitchFamily="50" charset="-128"/>
                <a:cs typeface="Noto Sans JP" pitchFamily="34" charset="-120"/>
              </a:rPr>
              <a:t>拠点</a:t>
            </a:r>
            <a:endParaRPr lang="en-US" sz="900" dirty="0">
              <a:latin typeface="メイリオ" panose="020B0604030504040204" pitchFamily="50" charset="-128"/>
              <a:ea typeface="メイリオ" panose="020B0604030504040204" pitchFamily="50" charset="-128"/>
            </a:endParaRPr>
          </a:p>
        </p:txBody>
      </p:sp>
      <p:sp>
        <p:nvSpPr>
          <p:cNvPr id="53" name="Text 29"/>
          <p:cNvSpPr/>
          <p:nvPr/>
        </p:nvSpPr>
        <p:spPr>
          <a:xfrm>
            <a:off x="662895" y="3786649"/>
            <a:ext cx="266700" cy="190500"/>
          </a:xfrm>
          <a:prstGeom prst="rect">
            <a:avLst/>
          </a:prstGeom>
          <a:noFill/>
          <a:ln/>
        </p:spPr>
        <p:txBody>
          <a:bodyPr wrap="square" lIns="0" tIns="0" rIns="0" bIns="0" rtlCol="0" anchor="t"/>
          <a:lstStyle/>
          <a:p>
            <a:pPr marL="0" indent="0" algn="ctr">
              <a:lnSpc>
                <a:spcPts val="900"/>
              </a:lnSpc>
              <a:buNone/>
            </a:pPr>
            <a:r>
              <a:rPr lang="en-US" sz="900" b="1" u="none" dirty="0">
                <a:solidFill>
                  <a:srgbClr val="FFFFFF"/>
                </a:solidFill>
                <a:latin typeface="メイリオ" panose="020B0604030504040204" pitchFamily="50" charset="-128"/>
                <a:ea typeface="メイリオ" panose="020B0604030504040204" pitchFamily="50" charset="-128"/>
                <a:cs typeface="Noto Sans JP" pitchFamily="34" charset="-120"/>
              </a:rPr>
              <a:t>沿革</a:t>
            </a:r>
            <a:endParaRPr lang="en-US" sz="900" dirty="0">
              <a:latin typeface="メイリオ" panose="020B0604030504040204" pitchFamily="50" charset="-128"/>
              <a:ea typeface="メイリオ" panose="020B0604030504040204" pitchFamily="50" charset="-128"/>
            </a:endParaRPr>
          </a:p>
        </p:txBody>
      </p:sp>
      <p:pic>
        <p:nvPicPr>
          <p:cNvPr id="54" name="Image 21" descr="preencoded.png"/>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1" y="-6"/>
            <a:ext cx="8382000" cy="554698"/>
          </a:xfrm>
          <a:prstGeom prst="rect">
            <a:avLst/>
          </a:prstGeom>
        </p:spPr>
      </p:pic>
      <p:pic>
        <p:nvPicPr>
          <p:cNvPr id="55" name="Image 22" descr="preencoded.png"/>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225910" y="135823"/>
            <a:ext cx="57150" cy="313982"/>
          </a:xfrm>
          <a:prstGeom prst="rect">
            <a:avLst/>
          </a:prstGeom>
        </p:spPr>
      </p:pic>
      <p:sp>
        <p:nvSpPr>
          <p:cNvPr id="56" name="Text 30"/>
          <p:cNvSpPr/>
          <p:nvPr/>
        </p:nvSpPr>
        <p:spPr>
          <a:xfrm>
            <a:off x="426655" y="151404"/>
            <a:ext cx="6151525" cy="304800"/>
          </a:xfrm>
          <a:prstGeom prst="rect">
            <a:avLst/>
          </a:prstGeom>
          <a:noFill/>
          <a:ln/>
        </p:spPr>
        <p:txBody>
          <a:bodyPr wrap="square" lIns="0" tIns="0" rIns="0" bIns="0" rtlCol="0" anchor="t"/>
          <a:lstStyle/>
          <a:p>
            <a:pPr marL="0" indent="0" algn="l">
              <a:lnSpc>
                <a:spcPts val="2000"/>
              </a:lnSpc>
              <a:buNone/>
            </a:pPr>
            <a:r>
              <a:rPr lang="en-US" sz="2000" b="1" u="none" dirty="0">
                <a:solidFill>
                  <a:srgbClr val="FFFFFF"/>
                </a:solidFill>
                <a:latin typeface="メイリオ" panose="020B0604030504040204" pitchFamily="50" charset="-128"/>
                <a:ea typeface="メイリオ" panose="020B0604030504040204" pitchFamily="50" charset="-128"/>
                <a:cs typeface="Noto Sans JP" pitchFamily="34" charset="-120"/>
              </a:rPr>
              <a:t>企業紹介</a:t>
            </a:r>
            <a:endParaRPr lang="en-US" sz="2000" dirty="0">
              <a:latin typeface="メイリオ" panose="020B0604030504040204" pitchFamily="50" charset="-128"/>
              <a:ea typeface="メイリオ" panose="020B0604030504040204" pitchFamily="50" charset="-128"/>
            </a:endParaRPr>
          </a:p>
        </p:txBody>
      </p:sp>
      <p:pic>
        <p:nvPicPr>
          <p:cNvPr id="57" name="Image 23" descr="preencoded.png"/>
          <p:cNvPicPr>
            <a:picLocks noChangeAspect="1"/>
          </p:cNvPicPr>
          <p:nvPr/>
        </p:nvPicPr>
        <p:blipFill>
          <a:blip r:embed="rId16"/>
          <a:stretch>
            <a:fillRect/>
          </a:stretch>
        </p:blipFill>
        <p:spPr>
          <a:xfrm>
            <a:off x="6695433" y="85965"/>
            <a:ext cx="1492767" cy="360714"/>
          </a:xfrm>
          <a:prstGeom prst="rect">
            <a:avLst/>
          </a:prstGeom>
        </p:spPr>
      </p:pic>
      <p:pic>
        <p:nvPicPr>
          <p:cNvPr id="58" name="Image 24" descr="preencoded.png"/>
          <p:cNvPicPr>
            <a:picLocks noChangeAspect="1"/>
          </p:cNvPicPr>
          <p:nvPr/>
        </p:nvPicPr>
        <p:blipFill>
          <a:blip r:embed="rId17"/>
          <a:stretch>
            <a:fillRect/>
          </a:stretch>
        </p:blipFill>
        <p:spPr>
          <a:xfrm>
            <a:off x="5750074" y="1811900"/>
            <a:ext cx="2160986" cy="1527931"/>
          </a:xfrm>
          <a:prstGeom prst="rect">
            <a:avLst/>
          </a:prstGeom>
        </p:spPr>
      </p:pic>
      <p:pic>
        <p:nvPicPr>
          <p:cNvPr id="59" name="Image 25" descr="preencoded.png"/>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471488" y="3962400"/>
            <a:ext cx="7334250" cy="38100"/>
          </a:xfrm>
          <a:prstGeom prst="rect">
            <a:avLst/>
          </a:prstGeom>
        </p:spPr>
      </p:pic>
      <p:pic>
        <p:nvPicPr>
          <p:cNvPr id="60" name="Image 26" descr="preencoded.png"/>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7805738" y="3914775"/>
            <a:ext cx="95250" cy="95250"/>
          </a:xfrm>
          <a:prstGeom prst="rect">
            <a:avLst/>
          </a:prstGeom>
        </p:spPr>
      </p:pic>
      <p:pic>
        <p:nvPicPr>
          <p:cNvPr id="61" name="Image 27" descr="preencoded.png"/>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566738" y="3886200"/>
            <a:ext cx="19050" cy="76200"/>
          </a:xfrm>
          <a:prstGeom prst="rect">
            <a:avLst/>
          </a:prstGeom>
        </p:spPr>
      </p:pic>
      <p:pic>
        <p:nvPicPr>
          <p:cNvPr id="62" name="Image 28" descr="preencoded.png"/>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528638" y="3829050"/>
            <a:ext cx="76200" cy="76200"/>
          </a:xfrm>
          <a:prstGeom prst="rect">
            <a:avLst/>
          </a:prstGeom>
        </p:spPr>
      </p:pic>
      <p:sp>
        <p:nvSpPr>
          <p:cNvPr id="63" name="Text 31"/>
          <p:cNvSpPr/>
          <p:nvPr/>
        </p:nvSpPr>
        <p:spPr>
          <a:xfrm>
            <a:off x="348563" y="3517446"/>
            <a:ext cx="419100" cy="342900"/>
          </a:xfrm>
          <a:prstGeom prst="rect">
            <a:avLst/>
          </a:prstGeom>
          <a:noFill/>
          <a:ln/>
        </p:spPr>
        <p:txBody>
          <a:bodyPr wrap="square" lIns="0" tIns="0" rIns="0" bIns="0" rtlCol="0" anchor="t"/>
          <a:lstStyle/>
          <a:p>
            <a:pPr marL="0" indent="0" algn="ctr">
              <a:lnSpc>
                <a:spcPts val="900"/>
              </a:lnSpc>
              <a:buNone/>
            </a:pPr>
            <a:r>
              <a:rPr lang="en-US" sz="900" b="1" u="none" dirty="0">
                <a:solidFill>
                  <a:srgbClr val="CF000D"/>
                </a:solidFill>
                <a:latin typeface="メイリオ" panose="020B0604030504040204" pitchFamily="50" charset="-128"/>
                <a:ea typeface="メイリオ" panose="020B0604030504040204" pitchFamily="50" charset="-128"/>
                <a:cs typeface="Noto Sans JP" pitchFamily="34" charset="-120"/>
              </a:rPr>
              <a:t>1973年</a:t>
            </a:r>
            <a:endParaRPr lang="en-US" sz="900" dirty="0">
              <a:latin typeface="メイリオ" panose="020B0604030504040204" pitchFamily="50" charset="-128"/>
              <a:ea typeface="メイリオ" panose="020B0604030504040204" pitchFamily="50" charset="-128"/>
            </a:endParaRPr>
          </a:p>
          <a:p>
            <a:pPr marL="0" indent="0" algn="ctr">
              <a:lnSpc>
                <a:spcPts val="9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設立</a:t>
            </a:r>
            <a:endParaRPr lang="en-US" sz="900" dirty="0">
              <a:latin typeface="メイリオ" panose="020B0604030504040204" pitchFamily="50" charset="-128"/>
              <a:ea typeface="メイリオ" panose="020B0604030504040204" pitchFamily="50" charset="-128"/>
            </a:endParaRPr>
          </a:p>
        </p:txBody>
      </p:sp>
      <p:pic>
        <p:nvPicPr>
          <p:cNvPr id="64" name="Image 29" descr="preencoded.png"/>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1347787" y="3962400"/>
            <a:ext cx="19050" cy="76200"/>
          </a:xfrm>
          <a:prstGeom prst="rect">
            <a:avLst/>
          </a:prstGeom>
        </p:spPr>
      </p:pic>
      <p:pic>
        <p:nvPicPr>
          <p:cNvPr id="65" name="Image 30" descr="preencoded.png"/>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1309688" y="4019550"/>
            <a:ext cx="76200" cy="76200"/>
          </a:xfrm>
          <a:prstGeom prst="rect">
            <a:avLst/>
          </a:prstGeom>
        </p:spPr>
      </p:pic>
      <p:sp>
        <p:nvSpPr>
          <p:cNvPr id="66" name="Text 32"/>
          <p:cNvSpPr/>
          <p:nvPr/>
        </p:nvSpPr>
        <p:spPr>
          <a:xfrm>
            <a:off x="977220" y="4107996"/>
            <a:ext cx="723900" cy="342900"/>
          </a:xfrm>
          <a:prstGeom prst="rect">
            <a:avLst/>
          </a:prstGeom>
          <a:noFill/>
          <a:ln/>
        </p:spPr>
        <p:txBody>
          <a:bodyPr wrap="square" lIns="0" tIns="0" rIns="0" bIns="0" rtlCol="0" anchor="t"/>
          <a:lstStyle/>
          <a:p>
            <a:pPr marL="0" indent="0" algn="ctr">
              <a:lnSpc>
                <a:spcPts val="900"/>
              </a:lnSpc>
              <a:buNone/>
            </a:pPr>
            <a:r>
              <a:rPr lang="en-US" sz="900" b="1" u="none" dirty="0">
                <a:solidFill>
                  <a:srgbClr val="CF000D"/>
                </a:solidFill>
                <a:latin typeface="メイリオ" panose="020B0604030504040204" pitchFamily="50" charset="-128"/>
                <a:ea typeface="メイリオ" panose="020B0604030504040204" pitchFamily="50" charset="-128"/>
                <a:cs typeface="Noto Sans JP" pitchFamily="34" charset="-120"/>
              </a:rPr>
              <a:t>1993年</a:t>
            </a:r>
            <a:endParaRPr lang="en-US" sz="900" dirty="0">
              <a:latin typeface="メイリオ" panose="020B0604030504040204" pitchFamily="50" charset="-128"/>
              <a:ea typeface="メイリオ" panose="020B0604030504040204" pitchFamily="50" charset="-128"/>
            </a:endParaRPr>
          </a:p>
          <a:p>
            <a:pPr marL="0" indent="0" algn="ctr">
              <a:lnSpc>
                <a:spcPts val="9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産廃事業開始</a:t>
            </a:r>
            <a:endParaRPr lang="en-US" sz="900" dirty="0">
              <a:latin typeface="メイリオ" panose="020B0604030504040204" pitchFamily="50" charset="-128"/>
              <a:ea typeface="メイリオ" panose="020B0604030504040204" pitchFamily="50" charset="-128"/>
            </a:endParaRPr>
          </a:p>
        </p:txBody>
      </p:sp>
      <p:pic>
        <p:nvPicPr>
          <p:cNvPr id="67" name="Image 31" descr="preencoded.png"/>
          <p:cNvPicPr>
            <a:picLocks noChangeAspect="1"/>
          </p:cNvPicPr>
          <p:nvPr/>
        </p:nvPicPr>
        <p:blipFill>
          <a:blip>
            <a:extLst>
              <a:ext uri="{96DAC541-7B7A-43D3-8B79-37D633B846F1}">
                <asvg:svgBlip xmlns:asvg="http://schemas.microsoft.com/office/drawing/2016/SVG/main" r:embed="rId23"/>
              </a:ext>
            </a:extLst>
          </a:blip>
          <a:stretch>
            <a:fillRect/>
          </a:stretch>
        </p:blipFill>
        <p:spPr>
          <a:xfrm>
            <a:off x="2128838" y="3886200"/>
            <a:ext cx="19050" cy="76200"/>
          </a:xfrm>
          <a:prstGeom prst="rect">
            <a:avLst/>
          </a:prstGeom>
        </p:spPr>
      </p:pic>
      <p:pic>
        <p:nvPicPr>
          <p:cNvPr id="68" name="Image 32" descr="preencoded.png"/>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2090738" y="3829050"/>
            <a:ext cx="76200" cy="76200"/>
          </a:xfrm>
          <a:prstGeom prst="rect">
            <a:avLst/>
          </a:prstGeom>
        </p:spPr>
      </p:pic>
      <p:sp>
        <p:nvSpPr>
          <p:cNvPr id="69" name="Text 33"/>
          <p:cNvSpPr/>
          <p:nvPr/>
        </p:nvSpPr>
        <p:spPr>
          <a:xfrm>
            <a:off x="1701120" y="3517446"/>
            <a:ext cx="838200" cy="342900"/>
          </a:xfrm>
          <a:prstGeom prst="rect">
            <a:avLst/>
          </a:prstGeom>
          <a:noFill/>
          <a:ln/>
        </p:spPr>
        <p:txBody>
          <a:bodyPr wrap="square" lIns="0" tIns="0" rIns="0" bIns="0" rtlCol="0" anchor="t"/>
          <a:lstStyle/>
          <a:p>
            <a:pPr marL="0" indent="0" algn="ctr">
              <a:lnSpc>
                <a:spcPts val="900"/>
              </a:lnSpc>
              <a:buNone/>
            </a:pPr>
            <a:r>
              <a:rPr lang="en-US" sz="900" b="1" u="none" dirty="0">
                <a:solidFill>
                  <a:srgbClr val="CF000D"/>
                </a:solidFill>
                <a:latin typeface="メイリオ" panose="020B0604030504040204" pitchFamily="50" charset="-128"/>
                <a:ea typeface="メイリオ" panose="020B0604030504040204" pitchFamily="50" charset="-128"/>
                <a:cs typeface="Noto Sans JP" pitchFamily="34" charset="-120"/>
              </a:rPr>
              <a:t>1997年</a:t>
            </a:r>
            <a:endParaRPr lang="en-US" sz="900" dirty="0">
              <a:latin typeface="メイリオ" panose="020B0604030504040204" pitchFamily="50" charset="-128"/>
              <a:ea typeface="メイリオ" panose="020B0604030504040204" pitchFamily="50" charset="-128"/>
            </a:endParaRPr>
          </a:p>
          <a:p>
            <a:pPr marL="0" indent="0" algn="ctr">
              <a:lnSpc>
                <a:spcPts val="9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蛍光灯処理開始</a:t>
            </a:r>
            <a:endParaRPr lang="en-US" sz="900" dirty="0">
              <a:latin typeface="メイリオ" panose="020B0604030504040204" pitchFamily="50" charset="-128"/>
              <a:ea typeface="メイリオ" panose="020B0604030504040204" pitchFamily="50" charset="-128"/>
            </a:endParaRPr>
          </a:p>
        </p:txBody>
      </p:sp>
      <p:pic>
        <p:nvPicPr>
          <p:cNvPr id="70" name="Image 33" descr="preencoded.png"/>
          <p:cNvPicPr>
            <a:picLocks noChangeAspect="1"/>
          </p:cNvPicPr>
          <p:nvPr/>
        </p:nvPicPr>
        <p:blipFill>
          <a:blip>
            <a:extLst>
              <a:ext uri="{96DAC541-7B7A-43D3-8B79-37D633B846F1}">
                <asvg:svgBlip xmlns:asvg="http://schemas.microsoft.com/office/drawing/2016/SVG/main" r:embed="rId24"/>
              </a:ext>
            </a:extLst>
          </a:blip>
          <a:stretch>
            <a:fillRect/>
          </a:stretch>
        </p:blipFill>
        <p:spPr>
          <a:xfrm>
            <a:off x="2909888" y="3962400"/>
            <a:ext cx="19050" cy="76200"/>
          </a:xfrm>
          <a:prstGeom prst="rect">
            <a:avLst/>
          </a:prstGeom>
        </p:spPr>
      </p:pic>
      <p:pic>
        <p:nvPicPr>
          <p:cNvPr id="71" name="Image 34" descr="preencoded.png"/>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2871787" y="4019550"/>
            <a:ext cx="76200" cy="76200"/>
          </a:xfrm>
          <a:prstGeom prst="rect">
            <a:avLst/>
          </a:prstGeom>
        </p:spPr>
      </p:pic>
      <p:sp>
        <p:nvSpPr>
          <p:cNvPr id="72" name="Text 34"/>
          <p:cNvSpPr/>
          <p:nvPr/>
        </p:nvSpPr>
        <p:spPr>
          <a:xfrm>
            <a:off x="2428875" y="4107996"/>
            <a:ext cx="942975" cy="342900"/>
          </a:xfrm>
          <a:prstGeom prst="rect">
            <a:avLst/>
          </a:prstGeom>
          <a:noFill/>
          <a:ln/>
        </p:spPr>
        <p:txBody>
          <a:bodyPr wrap="square" lIns="0" tIns="0" rIns="0" bIns="0" rtlCol="0" anchor="t"/>
          <a:lstStyle/>
          <a:p>
            <a:pPr marL="0" indent="0" algn="ctr">
              <a:lnSpc>
                <a:spcPts val="900"/>
              </a:lnSpc>
              <a:buNone/>
            </a:pPr>
            <a:r>
              <a:rPr lang="en-US" sz="900" b="1" u="none" dirty="0">
                <a:solidFill>
                  <a:srgbClr val="CF000D"/>
                </a:solidFill>
                <a:latin typeface="メイリオ" panose="020B0604030504040204" pitchFamily="50" charset="-128"/>
                <a:ea typeface="メイリオ" panose="020B0604030504040204" pitchFamily="50" charset="-128"/>
                <a:cs typeface="Noto Sans JP" pitchFamily="34" charset="-120"/>
              </a:rPr>
              <a:t>2003年</a:t>
            </a:r>
            <a:endParaRPr lang="en-US" sz="900" dirty="0">
              <a:latin typeface="メイリオ" panose="020B0604030504040204" pitchFamily="50" charset="-128"/>
              <a:ea typeface="メイリオ" panose="020B0604030504040204" pitchFamily="50" charset="-128"/>
            </a:endParaRPr>
          </a:p>
          <a:p>
            <a:pPr marL="0" indent="0" algn="ctr">
              <a:lnSpc>
                <a:spcPts val="9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鉛蓄電池リユース</a:t>
            </a:r>
            <a:endParaRPr lang="en-US" sz="900" dirty="0">
              <a:latin typeface="メイリオ" panose="020B0604030504040204" pitchFamily="50" charset="-128"/>
              <a:ea typeface="メイリオ" panose="020B0604030504040204" pitchFamily="50" charset="-128"/>
            </a:endParaRPr>
          </a:p>
        </p:txBody>
      </p:sp>
      <p:pic>
        <p:nvPicPr>
          <p:cNvPr id="73" name="Image 35" descr="preencoded.png"/>
          <p:cNvPicPr>
            <a:picLocks noChangeAspect="1"/>
          </p:cNvPicPr>
          <p:nvPr/>
        </p:nvPicPr>
        <p:blipFill>
          <a:blip>
            <a:extLst>
              <a:ext uri="{96DAC541-7B7A-43D3-8B79-37D633B846F1}">
                <asvg:svgBlip xmlns:asvg="http://schemas.microsoft.com/office/drawing/2016/SVG/main" r:embed="rId25"/>
              </a:ext>
            </a:extLst>
          </a:blip>
          <a:stretch>
            <a:fillRect/>
          </a:stretch>
        </p:blipFill>
        <p:spPr>
          <a:xfrm>
            <a:off x="3690938" y="3886200"/>
            <a:ext cx="19050" cy="76200"/>
          </a:xfrm>
          <a:prstGeom prst="rect">
            <a:avLst/>
          </a:prstGeom>
        </p:spPr>
      </p:pic>
      <p:pic>
        <p:nvPicPr>
          <p:cNvPr id="74" name="Image 36" descr="preencoded.png"/>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3652838" y="3829050"/>
            <a:ext cx="76200" cy="76200"/>
          </a:xfrm>
          <a:prstGeom prst="rect">
            <a:avLst/>
          </a:prstGeom>
        </p:spPr>
      </p:pic>
      <p:sp>
        <p:nvSpPr>
          <p:cNvPr id="75" name="Text 35"/>
          <p:cNvSpPr/>
          <p:nvPr/>
        </p:nvSpPr>
        <p:spPr>
          <a:xfrm>
            <a:off x="3433763" y="3517446"/>
            <a:ext cx="495300" cy="342900"/>
          </a:xfrm>
          <a:prstGeom prst="rect">
            <a:avLst/>
          </a:prstGeom>
          <a:noFill/>
          <a:ln/>
        </p:spPr>
        <p:txBody>
          <a:bodyPr wrap="square" lIns="0" tIns="0" rIns="0" bIns="0" rtlCol="0" anchor="t"/>
          <a:lstStyle/>
          <a:p>
            <a:pPr marL="0" indent="0" algn="ctr">
              <a:lnSpc>
                <a:spcPts val="900"/>
              </a:lnSpc>
              <a:buNone/>
            </a:pPr>
            <a:r>
              <a:rPr lang="en-US" sz="900" b="1" u="none" dirty="0">
                <a:solidFill>
                  <a:srgbClr val="CF000D"/>
                </a:solidFill>
                <a:latin typeface="メイリオ" panose="020B0604030504040204" pitchFamily="50" charset="-128"/>
                <a:ea typeface="メイリオ" panose="020B0604030504040204" pitchFamily="50" charset="-128"/>
                <a:cs typeface="Noto Sans JP" pitchFamily="34" charset="-120"/>
              </a:rPr>
              <a:t>2008年</a:t>
            </a:r>
            <a:endParaRPr lang="en-US" sz="900" dirty="0">
              <a:latin typeface="メイリオ" panose="020B0604030504040204" pitchFamily="50" charset="-128"/>
              <a:ea typeface="メイリオ" panose="020B0604030504040204" pitchFamily="50" charset="-128"/>
            </a:endParaRPr>
          </a:p>
          <a:p>
            <a:pPr marL="0" indent="0" algn="ctr">
              <a:lnSpc>
                <a:spcPts val="9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関東進出</a:t>
            </a:r>
            <a:endParaRPr lang="en-US" sz="900" dirty="0">
              <a:latin typeface="メイリオ" panose="020B0604030504040204" pitchFamily="50" charset="-128"/>
              <a:ea typeface="メイリオ" panose="020B0604030504040204" pitchFamily="50" charset="-128"/>
            </a:endParaRPr>
          </a:p>
        </p:txBody>
      </p:sp>
      <p:pic>
        <p:nvPicPr>
          <p:cNvPr id="76" name="Image 37" descr="preencoded.png"/>
          <p:cNvPicPr>
            <a:picLocks noChangeAspect="1"/>
          </p:cNvPicPr>
          <p:nvPr/>
        </p:nvPicPr>
        <p:blipFill>
          <a:blip>
            <a:extLst>
              <a:ext uri="{96DAC541-7B7A-43D3-8B79-37D633B846F1}">
                <asvg:svgBlip xmlns:asvg="http://schemas.microsoft.com/office/drawing/2016/SVG/main" r:embed="rId26"/>
              </a:ext>
            </a:extLst>
          </a:blip>
          <a:stretch>
            <a:fillRect/>
          </a:stretch>
        </p:blipFill>
        <p:spPr>
          <a:xfrm>
            <a:off x="4471988" y="3962400"/>
            <a:ext cx="19050" cy="76200"/>
          </a:xfrm>
          <a:prstGeom prst="rect">
            <a:avLst/>
          </a:prstGeom>
        </p:spPr>
      </p:pic>
      <p:pic>
        <p:nvPicPr>
          <p:cNvPr id="77" name="Image 38" descr="preencoded.png"/>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4433888" y="4019550"/>
            <a:ext cx="76200" cy="76200"/>
          </a:xfrm>
          <a:prstGeom prst="rect">
            <a:avLst/>
          </a:prstGeom>
        </p:spPr>
      </p:pic>
      <p:sp>
        <p:nvSpPr>
          <p:cNvPr id="78" name="Text 36"/>
          <p:cNvSpPr/>
          <p:nvPr/>
        </p:nvSpPr>
        <p:spPr>
          <a:xfrm>
            <a:off x="4106150" y="4107996"/>
            <a:ext cx="714375" cy="342900"/>
          </a:xfrm>
          <a:prstGeom prst="rect">
            <a:avLst/>
          </a:prstGeom>
          <a:noFill/>
          <a:ln/>
        </p:spPr>
        <p:txBody>
          <a:bodyPr wrap="square" lIns="0" tIns="0" rIns="0" bIns="0" rtlCol="0" anchor="t"/>
          <a:lstStyle/>
          <a:p>
            <a:pPr marL="0" indent="0" algn="ctr">
              <a:lnSpc>
                <a:spcPts val="900"/>
              </a:lnSpc>
              <a:buNone/>
            </a:pPr>
            <a:r>
              <a:rPr lang="en-US" sz="900" b="1" u="none" dirty="0">
                <a:solidFill>
                  <a:srgbClr val="CF000D"/>
                </a:solidFill>
                <a:latin typeface="メイリオ" panose="020B0604030504040204" pitchFamily="50" charset="-128"/>
                <a:ea typeface="メイリオ" panose="020B0604030504040204" pitchFamily="50" charset="-128"/>
                <a:cs typeface="Noto Sans JP" pitchFamily="34" charset="-120"/>
              </a:rPr>
              <a:t>2015年</a:t>
            </a:r>
            <a:endParaRPr lang="en-US" sz="900" dirty="0">
              <a:latin typeface="メイリオ" panose="020B0604030504040204" pitchFamily="50" charset="-128"/>
              <a:ea typeface="メイリオ" panose="020B0604030504040204" pitchFamily="50" charset="-128"/>
            </a:endParaRPr>
          </a:p>
          <a:p>
            <a:pPr marL="0" indent="0" algn="ctr">
              <a:lnSpc>
                <a:spcPts val="9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PCB処理開始</a:t>
            </a:r>
            <a:endParaRPr lang="en-US" sz="900" dirty="0">
              <a:latin typeface="メイリオ" panose="020B0604030504040204" pitchFamily="50" charset="-128"/>
              <a:ea typeface="メイリオ" panose="020B0604030504040204" pitchFamily="50" charset="-128"/>
            </a:endParaRPr>
          </a:p>
        </p:txBody>
      </p:sp>
      <p:pic>
        <p:nvPicPr>
          <p:cNvPr id="79" name="Image 39" descr="preencoded.png"/>
          <p:cNvPicPr>
            <a:picLocks noChangeAspect="1"/>
          </p:cNvPicPr>
          <p:nvPr/>
        </p:nvPicPr>
        <p:blipFill>
          <a:blip>
            <a:extLst>
              <a:ext uri="{96DAC541-7B7A-43D3-8B79-37D633B846F1}">
                <asvg:svgBlip xmlns:asvg="http://schemas.microsoft.com/office/drawing/2016/SVG/main" r:embed="rId27"/>
              </a:ext>
            </a:extLst>
          </a:blip>
          <a:stretch>
            <a:fillRect/>
          </a:stretch>
        </p:blipFill>
        <p:spPr>
          <a:xfrm>
            <a:off x="5253038" y="3886200"/>
            <a:ext cx="19050" cy="76200"/>
          </a:xfrm>
          <a:prstGeom prst="rect">
            <a:avLst/>
          </a:prstGeom>
        </p:spPr>
      </p:pic>
      <p:pic>
        <p:nvPicPr>
          <p:cNvPr id="80" name="Image 40" descr="preencoded.png"/>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5214938" y="3829050"/>
            <a:ext cx="76200" cy="76200"/>
          </a:xfrm>
          <a:prstGeom prst="rect">
            <a:avLst/>
          </a:prstGeom>
        </p:spPr>
      </p:pic>
      <p:sp>
        <p:nvSpPr>
          <p:cNvPr id="81" name="Text 37"/>
          <p:cNvSpPr/>
          <p:nvPr/>
        </p:nvSpPr>
        <p:spPr>
          <a:xfrm>
            <a:off x="4930076" y="3517446"/>
            <a:ext cx="628650" cy="342900"/>
          </a:xfrm>
          <a:prstGeom prst="rect">
            <a:avLst/>
          </a:prstGeom>
          <a:noFill/>
          <a:ln/>
        </p:spPr>
        <p:txBody>
          <a:bodyPr wrap="square" lIns="0" tIns="0" rIns="0" bIns="0" rtlCol="0" anchor="t"/>
          <a:lstStyle/>
          <a:p>
            <a:pPr marL="0" indent="0" algn="ctr">
              <a:lnSpc>
                <a:spcPts val="900"/>
              </a:lnSpc>
              <a:buNone/>
            </a:pPr>
            <a:r>
              <a:rPr lang="en-US" sz="900" b="1" u="none" dirty="0">
                <a:solidFill>
                  <a:srgbClr val="CF000D"/>
                </a:solidFill>
                <a:latin typeface="メイリオ" panose="020B0604030504040204" pitchFamily="50" charset="-128"/>
                <a:ea typeface="メイリオ" panose="020B0604030504040204" pitchFamily="50" charset="-128"/>
                <a:cs typeface="Noto Sans JP" pitchFamily="34" charset="-120"/>
              </a:rPr>
              <a:t>2017年</a:t>
            </a:r>
            <a:endParaRPr lang="en-US" sz="900" dirty="0">
              <a:latin typeface="メイリオ" panose="020B0604030504040204" pitchFamily="50" charset="-128"/>
              <a:ea typeface="メイリオ" panose="020B0604030504040204" pitchFamily="50" charset="-128"/>
            </a:endParaRPr>
          </a:p>
          <a:p>
            <a:pPr marL="0" indent="0" algn="ctr">
              <a:lnSpc>
                <a:spcPts val="9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PV処理開始</a:t>
            </a:r>
            <a:endParaRPr lang="en-US" sz="900" dirty="0">
              <a:latin typeface="メイリオ" panose="020B0604030504040204" pitchFamily="50" charset="-128"/>
              <a:ea typeface="メイリオ" panose="020B0604030504040204" pitchFamily="50" charset="-128"/>
            </a:endParaRPr>
          </a:p>
        </p:txBody>
      </p:sp>
      <p:pic>
        <p:nvPicPr>
          <p:cNvPr id="82" name="Image 41" descr="preencoded.png"/>
          <p:cNvPicPr>
            <a:picLocks noChangeAspect="1"/>
          </p:cNvPicPr>
          <p:nvPr/>
        </p:nvPicPr>
        <p:blipFill>
          <a:blip>
            <a:extLst>
              <a:ext uri="{96DAC541-7B7A-43D3-8B79-37D633B846F1}">
                <asvg:svgBlip xmlns:asvg="http://schemas.microsoft.com/office/drawing/2016/SVG/main" r:embed="rId28"/>
              </a:ext>
            </a:extLst>
          </a:blip>
          <a:stretch>
            <a:fillRect/>
          </a:stretch>
        </p:blipFill>
        <p:spPr>
          <a:xfrm>
            <a:off x="6034088" y="3962400"/>
            <a:ext cx="19050" cy="76200"/>
          </a:xfrm>
          <a:prstGeom prst="rect">
            <a:avLst/>
          </a:prstGeom>
        </p:spPr>
      </p:pic>
      <p:pic>
        <p:nvPicPr>
          <p:cNvPr id="83" name="Image 42" descr="preencoded.png"/>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5995988" y="4019550"/>
            <a:ext cx="76200" cy="76200"/>
          </a:xfrm>
          <a:prstGeom prst="rect">
            <a:avLst/>
          </a:prstGeom>
        </p:spPr>
      </p:pic>
      <p:sp>
        <p:nvSpPr>
          <p:cNvPr id="84" name="Text 38"/>
          <p:cNvSpPr/>
          <p:nvPr/>
        </p:nvSpPr>
        <p:spPr>
          <a:xfrm>
            <a:off x="5639671" y="4107996"/>
            <a:ext cx="771525" cy="342900"/>
          </a:xfrm>
          <a:prstGeom prst="rect">
            <a:avLst/>
          </a:prstGeom>
          <a:noFill/>
          <a:ln/>
        </p:spPr>
        <p:txBody>
          <a:bodyPr wrap="square" lIns="0" tIns="0" rIns="0" bIns="0" rtlCol="0" anchor="t"/>
          <a:lstStyle/>
          <a:p>
            <a:pPr marL="0" indent="0" algn="ctr">
              <a:lnSpc>
                <a:spcPts val="900"/>
              </a:lnSpc>
              <a:buNone/>
            </a:pPr>
            <a:r>
              <a:rPr lang="en-US" sz="900" b="1" u="none" dirty="0">
                <a:solidFill>
                  <a:srgbClr val="CF000D"/>
                </a:solidFill>
                <a:latin typeface="メイリオ" panose="020B0604030504040204" pitchFamily="50" charset="-128"/>
                <a:ea typeface="メイリオ" panose="020B0604030504040204" pitchFamily="50" charset="-128"/>
                <a:cs typeface="Noto Sans JP" pitchFamily="34" charset="-120"/>
              </a:rPr>
              <a:t>2022年</a:t>
            </a:r>
            <a:endParaRPr lang="en-US" sz="900" dirty="0">
              <a:latin typeface="メイリオ" panose="020B0604030504040204" pitchFamily="50" charset="-128"/>
              <a:ea typeface="メイリオ" panose="020B0604030504040204" pitchFamily="50" charset="-128"/>
            </a:endParaRPr>
          </a:p>
          <a:p>
            <a:pPr marL="0" indent="0" algn="ctr">
              <a:lnSpc>
                <a:spcPts val="9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SP2R協会設立</a:t>
            </a:r>
            <a:endParaRPr lang="en-US" sz="900" dirty="0">
              <a:latin typeface="メイリオ" panose="020B0604030504040204" pitchFamily="50" charset="-128"/>
              <a:ea typeface="メイリオ" panose="020B0604030504040204" pitchFamily="50" charset="-128"/>
            </a:endParaRPr>
          </a:p>
        </p:txBody>
      </p:sp>
      <p:pic>
        <p:nvPicPr>
          <p:cNvPr id="85" name="Image 43" descr="preencoded.png"/>
          <p:cNvPicPr>
            <a:picLocks noChangeAspect="1"/>
          </p:cNvPicPr>
          <p:nvPr/>
        </p:nvPicPr>
        <p:blipFill>
          <a:blip>
            <a:extLst>
              <a:ext uri="{96DAC541-7B7A-43D3-8B79-37D633B846F1}">
                <asvg:svgBlip xmlns:asvg="http://schemas.microsoft.com/office/drawing/2016/SVG/main" r:embed="rId29"/>
              </a:ext>
            </a:extLst>
          </a:blip>
          <a:stretch>
            <a:fillRect/>
          </a:stretch>
        </p:blipFill>
        <p:spPr>
          <a:xfrm>
            <a:off x="6815138" y="3886200"/>
            <a:ext cx="19050" cy="76200"/>
          </a:xfrm>
          <a:prstGeom prst="rect">
            <a:avLst/>
          </a:prstGeom>
        </p:spPr>
      </p:pic>
      <p:pic>
        <p:nvPicPr>
          <p:cNvPr id="86" name="Image 44" descr="preencoded.png"/>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6777038" y="3829050"/>
            <a:ext cx="76200" cy="76200"/>
          </a:xfrm>
          <a:prstGeom prst="rect">
            <a:avLst/>
          </a:prstGeom>
        </p:spPr>
      </p:pic>
      <p:sp>
        <p:nvSpPr>
          <p:cNvPr id="87" name="Text 39"/>
          <p:cNvSpPr/>
          <p:nvPr/>
        </p:nvSpPr>
        <p:spPr>
          <a:xfrm>
            <a:off x="6387420" y="3517446"/>
            <a:ext cx="838200" cy="342900"/>
          </a:xfrm>
          <a:prstGeom prst="rect">
            <a:avLst/>
          </a:prstGeom>
          <a:noFill/>
          <a:ln/>
        </p:spPr>
        <p:txBody>
          <a:bodyPr wrap="square" lIns="0" tIns="0" rIns="0" bIns="0" rtlCol="0" anchor="t"/>
          <a:lstStyle/>
          <a:p>
            <a:pPr marL="0" indent="0" algn="ctr">
              <a:lnSpc>
                <a:spcPts val="900"/>
              </a:lnSpc>
              <a:buNone/>
            </a:pPr>
            <a:r>
              <a:rPr lang="en-US" sz="900" b="1" u="none" dirty="0">
                <a:solidFill>
                  <a:srgbClr val="CF000D"/>
                </a:solidFill>
                <a:latin typeface="メイリオ" panose="020B0604030504040204" pitchFamily="50" charset="-128"/>
                <a:ea typeface="メイリオ" panose="020B0604030504040204" pitchFamily="50" charset="-128"/>
                <a:cs typeface="Noto Sans JP" pitchFamily="34" charset="-120"/>
              </a:rPr>
              <a:t>2023年</a:t>
            </a:r>
            <a:endParaRPr lang="en-US" sz="900" dirty="0">
              <a:latin typeface="メイリオ" panose="020B0604030504040204" pitchFamily="50" charset="-128"/>
              <a:ea typeface="メイリオ" panose="020B0604030504040204" pitchFamily="50" charset="-128"/>
            </a:endParaRPr>
          </a:p>
          <a:p>
            <a:pPr marL="0" indent="0" algn="ctr">
              <a:lnSpc>
                <a:spcPts val="9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リクシア㈱設立</a:t>
            </a:r>
            <a:endParaRPr lang="en-US" sz="900" dirty="0">
              <a:latin typeface="メイリオ" panose="020B0604030504040204" pitchFamily="50" charset="-128"/>
              <a:ea typeface="メイリオ" panose="020B0604030504040204" pitchFamily="50" charset="-128"/>
            </a:endParaRPr>
          </a:p>
        </p:txBody>
      </p:sp>
      <p:pic>
        <p:nvPicPr>
          <p:cNvPr id="88" name="Image 45" descr="preencoded.png"/>
          <p:cNvPicPr>
            <a:picLocks noChangeAspect="1"/>
          </p:cNvPicPr>
          <p:nvPr/>
        </p:nvPicPr>
        <p:blipFill>
          <a:blip>
            <a:extLst>
              <a:ext uri="{96DAC541-7B7A-43D3-8B79-37D633B846F1}">
                <asvg:svgBlip xmlns:asvg="http://schemas.microsoft.com/office/drawing/2016/SVG/main" r:embed="rId30"/>
              </a:ext>
            </a:extLst>
          </a:blip>
          <a:stretch>
            <a:fillRect/>
          </a:stretch>
        </p:blipFill>
        <p:spPr>
          <a:xfrm>
            <a:off x="7596188" y="3962400"/>
            <a:ext cx="19050" cy="76200"/>
          </a:xfrm>
          <a:prstGeom prst="rect">
            <a:avLst/>
          </a:prstGeom>
        </p:spPr>
      </p:pic>
      <p:pic>
        <p:nvPicPr>
          <p:cNvPr id="89" name="Image 46" descr="preencoded.png"/>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7558088" y="4019550"/>
            <a:ext cx="76200" cy="76200"/>
          </a:xfrm>
          <a:prstGeom prst="rect">
            <a:avLst/>
          </a:prstGeom>
        </p:spPr>
      </p:pic>
      <p:sp>
        <p:nvSpPr>
          <p:cNvPr id="90" name="Text 40"/>
          <p:cNvSpPr/>
          <p:nvPr/>
        </p:nvSpPr>
        <p:spPr>
          <a:xfrm>
            <a:off x="7111320" y="4107996"/>
            <a:ext cx="952500" cy="342900"/>
          </a:xfrm>
          <a:prstGeom prst="rect">
            <a:avLst/>
          </a:prstGeom>
          <a:noFill/>
          <a:ln/>
        </p:spPr>
        <p:txBody>
          <a:bodyPr wrap="square" lIns="0" tIns="0" rIns="0" bIns="0" rtlCol="0" anchor="t"/>
          <a:lstStyle/>
          <a:p>
            <a:pPr marL="0" indent="0" algn="ctr">
              <a:lnSpc>
                <a:spcPts val="900"/>
              </a:lnSpc>
              <a:buNone/>
            </a:pPr>
            <a:r>
              <a:rPr lang="en-US" sz="900" b="1" u="none" dirty="0">
                <a:solidFill>
                  <a:srgbClr val="CF000D"/>
                </a:solidFill>
                <a:latin typeface="メイリオ" panose="020B0604030504040204" pitchFamily="50" charset="-128"/>
                <a:ea typeface="メイリオ" panose="020B0604030504040204" pitchFamily="50" charset="-128"/>
                <a:cs typeface="Noto Sans JP" pitchFamily="34" charset="-120"/>
              </a:rPr>
              <a:t>2024年</a:t>
            </a:r>
            <a:endParaRPr lang="en-US" sz="900" dirty="0">
              <a:latin typeface="メイリオ" panose="020B0604030504040204" pitchFamily="50" charset="-128"/>
              <a:ea typeface="メイリオ" panose="020B0604030504040204" pitchFamily="50" charset="-128"/>
            </a:endParaRPr>
          </a:p>
          <a:p>
            <a:pPr marL="0" indent="0" algn="ctr">
              <a:lnSpc>
                <a:spcPts val="9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紙おむつ処理開始</a:t>
            </a:r>
            <a:endParaRPr lang="en-US" sz="900" dirty="0">
              <a:latin typeface="メイリオ" panose="020B0604030504040204" pitchFamily="50" charset="-128"/>
              <a:ea typeface="メイリオ" panose="020B0604030504040204" pitchFamily="50" charset="-128"/>
            </a:endParaRPr>
          </a:p>
        </p:txBody>
      </p:sp>
      <p:sp>
        <p:nvSpPr>
          <p:cNvPr id="91" name="スライド番号プレースホルダー 90">
            <a:extLst>
              <a:ext uri="{FF2B5EF4-FFF2-40B4-BE49-F238E27FC236}">
                <a16:creationId xmlns:a16="http://schemas.microsoft.com/office/drawing/2014/main" id="{B7BD70CA-269F-E6B5-D2BD-76607037DFDA}"/>
              </a:ext>
            </a:extLst>
          </p:cNvPr>
          <p:cNvSpPr>
            <a:spLocks noGrp="1"/>
          </p:cNvSpPr>
          <p:nvPr>
            <p:ph type="sldNum" sz="quarter" idx="12"/>
          </p:nvPr>
        </p:nvSpPr>
        <p:spPr/>
        <p:txBody>
          <a:bodyPr/>
          <a:lstStyle/>
          <a:p>
            <a:fld id="{50609A32-C395-45AD-A6EA-A6CD75725795}" type="slidenum">
              <a:rPr kumimoji="1" lang="ja-JP" altLang="en-US" smtClean="0">
                <a:latin typeface="メイリオ" panose="020B0604030504040204" pitchFamily="50" charset="-128"/>
                <a:ea typeface="メイリオ" panose="020B0604030504040204" pitchFamily="50" charset="-128"/>
              </a:rPr>
              <a:t>2</a:t>
            </a:fld>
            <a:endParaRPr kumimoji="1" lang="ja-JP" altLang="en-US" dirty="0">
              <a:latin typeface="メイリオ" panose="020B0604030504040204" pitchFamily="50" charset="-128"/>
              <a:ea typeface="メイリオ" panose="020B0604030504040204"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1488" y="2762250"/>
            <a:ext cx="7524750" cy="285750"/>
          </a:xfrm>
          <a:prstGeom prst="rect">
            <a:avLst/>
          </a:prstGeom>
        </p:spPr>
      </p:pic>
      <p:sp>
        <p:nvSpPr>
          <p:cNvPr id="4" name="Text 0"/>
          <p:cNvSpPr/>
          <p:nvPr/>
        </p:nvSpPr>
        <p:spPr>
          <a:xfrm>
            <a:off x="666750" y="2800375"/>
            <a:ext cx="352425" cy="209550"/>
          </a:xfrm>
          <a:prstGeom prst="rect">
            <a:avLst/>
          </a:prstGeom>
          <a:noFill/>
          <a:ln/>
        </p:spPr>
        <p:txBody>
          <a:bodyPr wrap="square" lIns="0" tIns="0" rIns="0" bIns="0" rtlCol="0" anchor="t"/>
          <a:lstStyle/>
          <a:p>
            <a:pPr marL="0" indent="0" algn="ctr">
              <a:lnSpc>
                <a:spcPts val="1200"/>
              </a:lnSpc>
              <a:buNone/>
            </a:pPr>
            <a:r>
              <a:rPr lang="en-US" sz="1000" b="1" u="none" dirty="0">
                <a:solidFill>
                  <a:srgbClr val="FFFFFF"/>
                </a:solidFill>
                <a:latin typeface="メイリオ" panose="020B0604030504040204" pitchFamily="50" charset="-128"/>
                <a:ea typeface="メイリオ" panose="020B0604030504040204" pitchFamily="50" charset="-128"/>
                <a:cs typeface="Noto Sans JP" pitchFamily="34" charset="-120"/>
              </a:rPr>
              <a:t>2015</a:t>
            </a:r>
            <a:endParaRPr lang="en-US" sz="1000" dirty="0">
              <a:latin typeface="メイリオ" panose="020B0604030504040204" pitchFamily="50" charset="-128"/>
              <a:ea typeface="メイリオ" panose="020B0604030504040204" pitchFamily="50" charset="-128"/>
            </a:endParaRPr>
          </a:p>
        </p:txBody>
      </p:sp>
      <p:sp>
        <p:nvSpPr>
          <p:cNvPr id="5" name="Text 1"/>
          <p:cNvSpPr/>
          <p:nvPr/>
        </p:nvSpPr>
        <p:spPr>
          <a:xfrm>
            <a:off x="1285875" y="2800375"/>
            <a:ext cx="352425" cy="209550"/>
          </a:xfrm>
          <a:prstGeom prst="rect">
            <a:avLst/>
          </a:prstGeom>
          <a:noFill/>
          <a:ln/>
        </p:spPr>
        <p:txBody>
          <a:bodyPr wrap="square" lIns="0" tIns="0" rIns="0" bIns="0" rtlCol="0" anchor="t"/>
          <a:lstStyle/>
          <a:p>
            <a:pPr marL="0" indent="0" algn="ctr">
              <a:lnSpc>
                <a:spcPts val="1200"/>
              </a:lnSpc>
              <a:buNone/>
            </a:pPr>
            <a:r>
              <a:rPr lang="en-US" sz="1000" b="1" u="none" dirty="0">
                <a:solidFill>
                  <a:srgbClr val="FFFFFF"/>
                </a:solidFill>
                <a:latin typeface="メイリオ" panose="020B0604030504040204" pitchFamily="50" charset="-128"/>
                <a:ea typeface="メイリオ" panose="020B0604030504040204" pitchFamily="50" charset="-128"/>
                <a:cs typeface="Noto Sans JP" pitchFamily="34" charset="-120"/>
              </a:rPr>
              <a:t>2017</a:t>
            </a:r>
            <a:endParaRPr lang="en-US" sz="1000" dirty="0">
              <a:latin typeface="メイリオ" panose="020B0604030504040204" pitchFamily="50" charset="-128"/>
              <a:ea typeface="メイリオ" panose="020B0604030504040204" pitchFamily="50" charset="-128"/>
            </a:endParaRPr>
          </a:p>
        </p:txBody>
      </p:sp>
      <p:sp>
        <p:nvSpPr>
          <p:cNvPr id="6" name="Text 2"/>
          <p:cNvSpPr/>
          <p:nvPr/>
        </p:nvSpPr>
        <p:spPr>
          <a:xfrm>
            <a:off x="1905000" y="2800375"/>
            <a:ext cx="352425" cy="209550"/>
          </a:xfrm>
          <a:prstGeom prst="rect">
            <a:avLst/>
          </a:prstGeom>
          <a:noFill/>
          <a:ln/>
        </p:spPr>
        <p:txBody>
          <a:bodyPr wrap="square" lIns="0" tIns="0" rIns="0" bIns="0" rtlCol="0" anchor="t"/>
          <a:lstStyle/>
          <a:p>
            <a:pPr marL="0" indent="0" algn="ctr">
              <a:lnSpc>
                <a:spcPts val="1200"/>
              </a:lnSpc>
              <a:buNone/>
            </a:pPr>
            <a:r>
              <a:rPr lang="en-US" sz="1000" b="1" u="none" dirty="0">
                <a:solidFill>
                  <a:srgbClr val="FFFFFF"/>
                </a:solidFill>
                <a:latin typeface="メイリオ" panose="020B0604030504040204" pitchFamily="50" charset="-128"/>
                <a:ea typeface="メイリオ" panose="020B0604030504040204" pitchFamily="50" charset="-128"/>
                <a:cs typeface="Noto Sans JP" pitchFamily="34" charset="-120"/>
              </a:rPr>
              <a:t>2019</a:t>
            </a:r>
            <a:endParaRPr lang="en-US" sz="1000" dirty="0">
              <a:latin typeface="メイリオ" panose="020B0604030504040204" pitchFamily="50" charset="-128"/>
              <a:ea typeface="メイリオ" panose="020B0604030504040204" pitchFamily="50" charset="-128"/>
            </a:endParaRPr>
          </a:p>
        </p:txBody>
      </p:sp>
      <p:sp>
        <p:nvSpPr>
          <p:cNvPr id="7" name="Text 3"/>
          <p:cNvSpPr/>
          <p:nvPr/>
        </p:nvSpPr>
        <p:spPr>
          <a:xfrm>
            <a:off x="2524125" y="2800375"/>
            <a:ext cx="352425" cy="209550"/>
          </a:xfrm>
          <a:prstGeom prst="rect">
            <a:avLst/>
          </a:prstGeom>
          <a:noFill/>
          <a:ln/>
        </p:spPr>
        <p:txBody>
          <a:bodyPr wrap="square" lIns="0" tIns="0" rIns="0" bIns="0" rtlCol="0" anchor="t"/>
          <a:lstStyle/>
          <a:p>
            <a:pPr marL="0" indent="0" algn="ctr">
              <a:lnSpc>
                <a:spcPts val="1200"/>
              </a:lnSpc>
              <a:buNone/>
            </a:pPr>
            <a:r>
              <a:rPr lang="en-US" sz="1000" b="1" u="none" dirty="0">
                <a:solidFill>
                  <a:srgbClr val="FFFFFF"/>
                </a:solidFill>
                <a:latin typeface="メイリオ" panose="020B0604030504040204" pitchFamily="50" charset="-128"/>
                <a:ea typeface="メイリオ" panose="020B0604030504040204" pitchFamily="50" charset="-128"/>
                <a:cs typeface="Noto Sans JP" pitchFamily="34" charset="-120"/>
              </a:rPr>
              <a:t>2020</a:t>
            </a:r>
            <a:endParaRPr lang="en-US" sz="1000" dirty="0">
              <a:latin typeface="メイリオ" panose="020B0604030504040204" pitchFamily="50" charset="-128"/>
              <a:ea typeface="メイリオ" panose="020B0604030504040204" pitchFamily="50" charset="-128"/>
            </a:endParaRPr>
          </a:p>
        </p:txBody>
      </p:sp>
      <p:sp>
        <p:nvSpPr>
          <p:cNvPr id="8" name="Text 4"/>
          <p:cNvSpPr/>
          <p:nvPr/>
        </p:nvSpPr>
        <p:spPr>
          <a:xfrm>
            <a:off x="3143250" y="2800375"/>
            <a:ext cx="352425" cy="209550"/>
          </a:xfrm>
          <a:prstGeom prst="rect">
            <a:avLst/>
          </a:prstGeom>
          <a:noFill/>
          <a:ln/>
        </p:spPr>
        <p:txBody>
          <a:bodyPr wrap="square" lIns="0" tIns="0" rIns="0" bIns="0" rtlCol="0" anchor="t"/>
          <a:lstStyle/>
          <a:p>
            <a:pPr marL="0" indent="0" algn="ctr">
              <a:lnSpc>
                <a:spcPts val="1200"/>
              </a:lnSpc>
              <a:buNone/>
            </a:pPr>
            <a:r>
              <a:rPr lang="en-US" sz="1000" b="1" u="none" dirty="0">
                <a:solidFill>
                  <a:srgbClr val="FFFFFF"/>
                </a:solidFill>
                <a:latin typeface="メイリオ" panose="020B0604030504040204" pitchFamily="50" charset="-128"/>
                <a:ea typeface="メイリオ" panose="020B0604030504040204" pitchFamily="50" charset="-128"/>
                <a:cs typeface="Noto Sans JP" pitchFamily="34" charset="-120"/>
              </a:rPr>
              <a:t>2021</a:t>
            </a:r>
            <a:endParaRPr lang="en-US" sz="1000" dirty="0">
              <a:latin typeface="メイリオ" panose="020B0604030504040204" pitchFamily="50" charset="-128"/>
              <a:ea typeface="メイリオ" panose="020B0604030504040204" pitchFamily="50" charset="-128"/>
            </a:endParaRPr>
          </a:p>
        </p:txBody>
      </p:sp>
      <p:sp>
        <p:nvSpPr>
          <p:cNvPr id="9" name="Text 5"/>
          <p:cNvSpPr/>
          <p:nvPr/>
        </p:nvSpPr>
        <p:spPr>
          <a:xfrm>
            <a:off x="3762375" y="2800375"/>
            <a:ext cx="352425" cy="209550"/>
          </a:xfrm>
          <a:prstGeom prst="rect">
            <a:avLst/>
          </a:prstGeom>
          <a:noFill/>
          <a:ln/>
        </p:spPr>
        <p:txBody>
          <a:bodyPr wrap="square" lIns="0" tIns="0" rIns="0" bIns="0" rtlCol="0" anchor="t"/>
          <a:lstStyle/>
          <a:p>
            <a:pPr marL="0" indent="0" algn="ctr">
              <a:lnSpc>
                <a:spcPts val="1200"/>
              </a:lnSpc>
              <a:buNone/>
            </a:pPr>
            <a:r>
              <a:rPr lang="en-US" sz="1000" b="1" u="none" dirty="0">
                <a:solidFill>
                  <a:srgbClr val="FFFFFF"/>
                </a:solidFill>
                <a:latin typeface="メイリオ" panose="020B0604030504040204" pitchFamily="50" charset="-128"/>
                <a:ea typeface="メイリオ" panose="020B0604030504040204" pitchFamily="50" charset="-128"/>
                <a:cs typeface="Noto Sans JP" pitchFamily="34" charset="-120"/>
              </a:rPr>
              <a:t>2022</a:t>
            </a:r>
            <a:endParaRPr lang="en-US" sz="1000" dirty="0">
              <a:latin typeface="メイリオ" panose="020B0604030504040204" pitchFamily="50" charset="-128"/>
              <a:ea typeface="メイリオ" panose="020B0604030504040204" pitchFamily="50" charset="-128"/>
            </a:endParaRPr>
          </a:p>
        </p:txBody>
      </p:sp>
      <p:sp>
        <p:nvSpPr>
          <p:cNvPr id="10" name="Text 6"/>
          <p:cNvSpPr/>
          <p:nvPr/>
        </p:nvSpPr>
        <p:spPr>
          <a:xfrm>
            <a:off x="4381500" y="2800375"/>
            <a:ext cx="352425" cy="209550"/>
          </a:xfrm>
          <a:prstGeom prst="rect">
            <a:avLst/>
          </a:prstGeom>
          <a:noFill/>
          <a:ln/>
        </p:spPr>
        <p:txBody>
          <a:bodyPr wrap="square" lIns="0" tIns="0" rIns="0" bIns="0" rtlCol="0" anchor="t"/>
          <a:lstStyle/>
          <a:p>
            <a:pPr marL="0" indent="0" algn="ctr">
              <a:lnSpc>
                <a:spcPts val="1200"/>
              </a:lnSpc>
              <a:buNone/>
            </a:pPr>
            <a:r>
              <a:rPr lang="en-US" sz="1000" b="1" u="none" dirty="0">
                <a:solidFill>
                  <a:srgbClr val="FFFFFF"/>
                </a:solidFill>
                <a:latin typeface="メイリオ" panose="020B0604030504040204" pitchFamily="50" charset="-128"/>
                <a:ea typeface="メイリオ" panose="020B0604030504040204" pitchFamily="50" charset="-128"/>
                <a:cs typeface="Noto Sans JP" pitchFamily="34" charset="-120"/>
              </a:rPr>
              <a:t>2023</a:t>
            </a:r>
            <a:endParaRPr lang="en-US" sz="1000" dirty="0">
              <a:latin typeface="メイリオ" panose="020B0604030504040204" pitchFamily="50" charset="-128"/>
              <a:ea typeface="メイリオ" panose="020B0604030504040204" pitchFamily="50" charset="-128"/>
            </a:endParaRPr>
          </a:p>
        </p:txBody>
      </p:sp>
      <p:sp>
        <p:nvSpPr>
          <p:cNvPr id="11" name="Text 7"/>
          <p:cNvSpPr/>
          <p:nvPr/>
        </p:nvSpPr>
        <p:spPr>
          <a:xfrm>
            <a:off x="5000625" y="2800375"/>
            <a:ext cx="352425" cy="209550"/>
          </a:xfrm>
          <a:prstGeom prst="rect">
            <a:avLst/>
          </a:prstGeom>
          <a:noFill/>
          <a:ln/>
        </p:spPr>
        <p:txBody>
          <a:bodyPr wrap="square" lIns="0" tIns="0" rIns="0" bIns="0" rtlCol="0" anchor="t"/>
          <a:lstStyle/>
          <a:p>
            <a:pPr marL="0" indent="0" algn="ctr">
              <a:lnSpc>
                <a:spcPts val="1200"/>
              </a:lnSpc>
              <a:buNone/>
            </a:pPr>
            <a:r>
              <a:rPr lang="en-US" sz="1000" b="1" u="none" dirty="0">
                <a:solidFill>
                  <a:srgbClr val="FFFFFF"/>
                </a:solidFill>
                <a:latin typeface="メイリオ" panose="020B0604030504040204" pitchFamily="50" charset="-128"/>
                <a:ea typeface="メイリオ" panose="020B0604030504040204" pitchFamily="50" charset="-128"/>
                <a:cs typeface="Noto Sans JP" pitchFamily="34" charset="-120"/>
              </a:rPr>
              <a:t>2024</a:t>
            </a:r>
            <a:endParaRPr lang="en-US" sz="1000" dirty="0">
              <a:latin typeface="メイリオ" panose="020B0604030504040204" pitchFamily="50" charset="-128"/>
              <a:ea typeface="メイリオ" panose="020B0604030504040204" pitchFamily="50" charset="-128"/>
            </a:endParaRPr>
          </a:p>
        </p:txBody>
      </p:sp>
      <p:sp>
        <p:nvSpPr>
          <p:cNvPr id="12" name="Text 8"/>
          <p:cNvSpPr/>
          <p:nvPr/>
        </p:nvSpPr>
        <p:spPr>
          <a:xfrm>
            <a:off x="5953125" y="2800375"/>
            <a:ext cx="352425" cy="209550"/>
          </a:xfrm>
          <a:prstGeom prst="rect">
            <a:avLst/>
          </a:prstGeom>
          <a:noFill/>
          <a:ln/>
        </p:spPr>
        <p:txBody>
          <a:bodyPr wrap="square" lIns="0" tIns="0" rIns="0" bIns="0" rtlCol="0" anchor="t"/>
          <a:lstStyle/>
          <a:p>
            <a:pPr marL="0" indent="0" algn="ctr">
              <a:lnSpc>
                <a:spcPts val="1200"/>
              </a:lnSpc>
              <a:buNone/>
            </a:pPr>
            <a:r>
              <a:rPr lang="en-US" sz="1000" b="1" u="none" dirty="0">
                <a:solidFill>
                  <a:srgbClr val="FFFFFF"/>
                </a:solidFill>
                <a:latin typeface="メイリオ" panose="020B0604030504040204" pitchFamily="50" charset="-128"/>
                <a:ea typeface="メイリオ" panose="020B0604030504040204" pitchFamily="50" charset="-128"/>
                <a:cs typeface="Noto Sans JP" pitchFamily="34" charset="-120"/>
              </a:rPr>
              <a:t>2025</a:t>
            </a:r>
            <a:endParaRPr lang="en-US" sz="1000" dirty="0">
              <a:latin typeface="メイリオ" panose="020B0604030504040204" pitchFamily="50" charset="-128"/>
              <a:ea typeface="メイリオ" panose="020B0604030504040204" pitchFamily="50" charset="-128"/>
            </a:endParaRPr>
          </a:p>
        </p:txBody>
      </p:sp>
      <p:sp>
        <p:nvSpPr>
          <p:cNvPr id="13" name="Text 9"/>
          <p:cNvSpPr/>
          <p:nvPr/>
        </p:nvSpPr>
        <p:spPr>
          <a:xfrm>
            <a:off x="7048500" y="2800375"/>
            <a:ext cx="352425" cy="209550"/>
          </a:xfrm>
          <a:prstGeom prst="rect">
            <a:avLst/>
          </a:prstGeom>
          <a:noFill/>
          <a:ln/>
        </p:spPr>
        <p:txBody>
          <a:bodyPr wrap="square" lIns="0" tIns="0" rIns="0" bIns="0" rtlCol="0" anchor="t"/>
          <a:lstStyle/>
          <a:p>
            <a:pPr marL="0" indent="0" algn="ctr">
              <a:lnSpc>
                <a:spcPts val="1200"/>
              </a:lnSpc>
              <a:buNone/>
            </a:pPr>
            <a:r>
              <a:rPr lang="en-US" sz="1000" b="1" u="none" dirty="0">
                <a:solidFill>
                  <a:srgbClr val="FFFFFF"/>
                </a:solidFill>
                <a:latin typeface="メイリオ" panose="020B0604030504040204" pitchFamily="50" charset="-128"/>
                <a:ea typeface="メイリオ" panose="020B0604030504040204" pitchFamily="50" charset="-128"/>
                <a:cs typeface="Noto Sans JP" pitchFamily="34" charset="-120"/>
              </a:rPr>
              <a:t>2026</a:t>
            </a:r>
            <a:endParaRPr lang="en-US" sz="1000" dirty="0">
              <a:latin typeface="メイリオ" panose="020B0604030504040204" pitchFamily="50" charset="-128"/>
              <a:ea typeface="メイリオ" panose="020B0604030504040204" pitchFamily="50" charset="-128"/>
            </a:endParaRPr>
          </a:p>
        </p:txBody>
      </p:sp>
      <p:pic>
        <p:nvPicPr>
          <p:cNvPr id="1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2488" y="2581275"/>
            <a:ext cx="19050" cy="180975"/>
          </a:xfrm>
          <a:prstGeom prst="rect">
            <a:avLst/>
          </a:prstGeom>
        </p:spPr>
      </p:pic>
      <p:pic>
        <p:nvPicPr>
          <p:cNvPr id="15"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14388" y="2543175"/>
            <a:ext cx="76200" cy="76200"/>
          </a:xfrm>
          <a:prstGeom prst="rect">
            <a:avLst/>
          </a:prstGeom>
        </p:spPr>
      </p:pic>
      <p:sp>
        <p:nvSpPr>
          <p:cNvPr id="16" name="Text 10"/>
          <p:cNvSpPr/>
          <p:nvPr/>
        </p:nvSpPr>
        <p:spPr>
          <a:xfrm>
            <a:off x="366712" y="2181225"/>
            <a:ext cx="952500" cy="381000"/>
          </a:xfrm>
          <a:prstGeom prst="rect">
            <a:avLst/>
          </a:prstGeom>
          <a:noFill/>
          <a:ln/>
        </p:spPr>
        <p:txBody>
          <a:bodyPr wrap="square" lIns="0" tIns="0" rIns="0" bIns="0" rtlCol="0" anchor="t"/>
          <a:lstStyle/>
          <a:p>
            <a:pPr marL="0" indent="0" algn="ctr">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NEDO技術開発</a:t>
            </a:r>
            <a:endParaRPr lang="en-US" sz="900" dirty="0">
              <a:latin typeface="メイリオ" panose="020B0604030504040204" pitchFamily="50" charset="-128"/>
              <a:ea typeface="メイリオ" panose="020B0604030504040204" pitchFamily="50" charset="-128"/>
            </a:endParaRPr>
          </a:p>
          <a:p>
            <a:pPr marL="0" indent="0" algn="ctr">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プロジェクト参画</a:t>
            </a:r>
            <a:endParaRPr lang="en-US" sz="900" dirty="0">
              <a:latin typeface="メイリオ" panose="020B0604030504040204" pitchFamily="50" charset="-128"/>
              <a:ea typeface="メイリオ" panose="020B0604030504040204" pitchFamily="50" charset="-128"/>
            </a:endParaRPr>
          </a:p>
        </p:txBody>
      </p:sp>
      <p:pic>
        <p:nvPicPr>
          <p:cNvPr id="17"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471613" y="3048000"/>
            <a:ext cx="19050" cy="180975"/>
          </a:xfrm>
          <a:prstGeom prst="rect">
            <a:avLst/>
          </a:prstGeom>
        </p:spPr>
      </p:pic>
      <p:pic>
        <p:nvPicPr>
          <p:cNvPr id="18" name="Image 4"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433513" y="3190875"/>
            <a:ext cx="76200" cy="76200"/>
          </a:xfrm>
          <a:prstGeom prst="rect">
            <a:avLst/>
          </a:prstGeom>
        </p:spPr>
      </p:pic>
      <p:sp>
        <p:nvSpPr>
          <p:cNvPr id="19" name="Text 11"/>
          <p:cNvSpPr/>
          <p:nvPr/>
        </p:nvSpPr>
        <p:spPr>
          <a:xfrm>
            <a:off x="947738" y="3276600"/>
            <a:ext cx="1028700" cy="542925"/>
          </a:xfrm>
          <a:prstGeom prst="rect">
            <a:avLst/>
          </a:prstGeom>
          <a:noFill/>
          <a:ln/>
        </p:spPr>
        <p:txBody>
          <a:bodyPr wrap="square" lIns="0" tIns="0" rIns="0" bIns="0" rtlCol="0" anchor="t"/>
          <a:lstStyle/>
          <a:p>
            <a:pPr marL="0" indent="0" algn="ctr">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東京都にてPV処理</a:t>
            </a:r>
            <a:endParaRPr lang="en-US" sz="900" dirty="0">
              <a:latin typeface="メイリオ" panose="020B0604030504040204" pitchFamily="50" charset="-128"/>
              <a:ea typeface="メイリオ" panose="020B0604030504040204" pitchFamily="50" charset="-128"/>
            </a:endParaRPr>
          </a:p>
          <a:p>
            <a:pPr marL="0" indent="0" algn="ctr">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事業を開始</a:t>
            </a:r>
            <a:endParaRPr lang="en-US" sz="900" dirty="0">
              <a:latin typeface="メイリオ" panose="020B0604030504040204" pitchFamily="50" charset="-128"/>
              <a:ea typeface="メイリオ" panose="020B0604030504040204" pitchFamily="50" charset="-128"/>
            </a:endParaRPr>
          </a:p>
          <a:p>
            <a:pPr marL="0" indent="0" algn="ctr">
              <a:lnSpc>
                <a:spcPts val="1000"/>
              </a:lnSpc>
              <a:buNone/>
            </a:pPr>
            <a:r>
              <a:rPr lang="en-US" sz="900" u="none" dirty="0">
                <a:solidFill>
                  <a:srgbClr val="4D4D4D"/>
                </a:solidFill>
                <a:latin typeface="メイリオ" panose="020B0604030504040204" pitchFamily="50" charset="-128"/>
                <a:ea typeface="メイリオ" panose="020B0604030504040204" pitchFamily="50" charset="-128"/>
                <a:cs typeface="Noto Sans JP" pitchFamily="34" charset="-120"/>
              </a:rPr>
              <a:t>(都内初の装置導入)</a:t>
            </a:r>
            <a:endParaRPr lang="en-US" sz="900" dirty="0">
              <a:latin typeface="メイリオ" panose="020B0604030504040204" pitchFamily="50" charset="-128"/>
              <a:ea typeface="メイリオ" panose="020B0604030504040204" pitchFamily="50" charset="-128"/>
            </a:endParaRPr>
          </a:p>
        </p:txBody>
      </p:sp>
      <p:pic>
        <p:nvPicPr>
          <p:cNvPr id="20" name="Image 5"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090738" y="2200275"/>
            <a:ext cx="19050" cy="561975"/>
          </a:xfrm>
          <a:prstGeom prst="rect">
            <a:avLst/>
          </a:prstGeom>
        </p:spPr>
      </p:pic>
      <p:pic>
        <p:nvPicPr>
          <p:cNvPr id="21" name="Image 6"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052638" y="2162175"/>
            <a:ext cx="76200" cy="76200"/>
          </a:xfrm>
          <a:prstGeom prst="rect">
            <a:avLst/>
          </a:prstGeom>
        </p:spPr>
      </p:pic>
      <p:sp>
        <p:nvSpPr>
          <p:cNvPr id="22" name="Text 12"/>
          <p:cNvSpPr/>
          <p:nvPr/>
        </p:nvSpPr>
        <p:spPr>
          <a:xfrm>
            <a:off x="1566863" y="1524000"/>
            <a:ext cx="1028700" cy="381000"/>
          </a:xfrm>
          <a:prstGeom prst="rect">
            <a:avLst/>
          </a:prstGeom>
          <a:noFill/>
          <a:ln/>
        </p:spPr>
        <p:txBody>
          <a:bodyPr wrap="square" lIns="0" tIns="0" rIns="0" bIns="0" rtlCol="0" anchor="t"/>
          <a:lstStyle/>
          <a:p>
            <a:pPr marL="0" indent="0" algn="ctr">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早稲田大学等と</a:t>
            </a:r>
            <a:endParaRPr lang="en-US" sz="900" dirty="0">
              <a:latin typeface="メイリオ" panose="020B0604030504040204" pitchFamily="50" charset="-128"/>
              <a:ea typeface="メイリオ" panose="020B0604030504040204" pitchFamily="50" charset="-128"/>
            </a:endParaRPr>
          </a:p>
          <a:p>
            <a:pPr marL="0" indent="0" algn="ctr">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共同研究(特許出願)</a:t>
            </a:r>
            <a:endParaRPr lang="en-US" sz="900" dirty="0">
              <a:latin typeface="メイリオ" panose="020B0604030504040204" pitchFamily="50" charset="-128"/>
              <a:ea typeface="メイリオ" panose="020B0604030504040204" pitchFamily="50" charset="-128"/>
            </a:endParaRPr>
          </a:p>
        </p:txBody>
      </p:sp>
      <p:pic>
        <p:nvPicPr>
          <p:cNvPr id="23" name="Image 7"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709863" y="3048000"/>
            <a:ext cx="19050" cy="561975"/>
          </a:xfrm>
          <a:prstGeom prst="rect">
            <a:avLst/>
          </a:prstGeom>
        </p:spPr>
      </p:pic>
      <p:pic>
        <p:nvPicPr>
          <p:cNvPr id="24" name="Image 8"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71762" y="3571875"/>
            <a:ext cx="76200" cy="76200"/>
          </a:xfrm>
          <a:prstGeom prst="rect">
            <a:avLst/>
          </a:prstGeom>
        </p:spPr>
      </p:pic>
      <p:sp>
        <p:nvSpPr>
          <p:cNvPr id="25" name="Text 13"/>
          <p:cNvSpPr/>
          <p:nvPr/>
        </p:nvSpPr>
        <p:spPr>
          <a:xfrm>
            <a:off x="2152650" y="3658401"/>
            <a:ext cx="1095375" cy="381000"/>
          </a:xfrm>
          <a:prstGeom prst="rect">
            <a:avLst/>
          </a:prstGeom>
          <a:noFill/>
          <a:ln/>
        </p:spPr>
        <p:txBody>
          <a:bodyPr wrap="square" lIns="0" tIns="0" rIns="0" bIns="0" rtlCol="0" anchor="t"/>
          <a:lstStyle/>
          <a:p>
            <a:pPr marL="0" indent="0" algn="ctr">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京都PVリサイクル</a:t>
            </a:r>
            <a:endParaRPr lang="en-US" sz="900" dirty="0">
              <a:latin typeface="メイリオ" panose="020B0604030504040204" pitchFamily="50" charset="-128"/>
              <a:ea typeface="メイリオ" panose="020B0604030504040204" pitchFamily="50" charset="-128"/>
            </a:endParaRPr>
          </a:p>
          <a:p>
            <a:pPr marL="0" indent="0" algn="ctr">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センター(KPRC)開設</a:t>
            </a:r>
            <a:endParaRPr lang="en-US" sz="900" dirty="0">
              <a:latin typeface="メイリオ" panose="020B0604030504040204" pitchFamily="50" charset="-128"/>
              <a:ea typeface="メイリオ" panose="020B0604030504040204" pitchFamily="50" charset="-128"/>
            </a:endParaRPr>
          </a:p>
        </p:txBody>
      </p:sp>
      <p:pic>
        <p:nvPicPr>
          <p:cNvPr id="26" name="Image 9"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328988" y="2581275"/>
            <a:ext cx="19050" cy="180975"/>
          </a:xfrm>
          <a:prstGeom prst="rect">
            <a:avLst/>
          </a:prstGeom>
        </p:spPr>
      </p:pic>
      <p:pic>
        <p:nvPicPr>
          <p:cNvPr id="27" name="Image 10"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90888" y="2543175"/>
            <a:ext cx="76200" cy="76200"/>
          </a:xfrm>
          <a:prstGeom prst="rect">
            <a:avLst/>
          </a:prstGeom>
        </p:spPr>
      </p:pic>
      <p:sp>
        <p:nvSpPr>
          <p:cNvPr id="28" name="Text 14"/>
          <p:cNvSpPr/>
          <p:nvPr/>
        </p:nvSpPr>
        <p:spPr>
          <a:xfrm>
            <a:off x="2662237" y="1800225"/>
            <a:ext cx="1619250" cy="542925"/>
          </a:xfrm>
          <a:prstGeom prst="rect">
            <a:avLst/>
          </a:prstGeom>
          <a:noFill/>
          <a:ln/>
        </p:spPr>
        <p:txBody>
          <a:bodyPr wrap="square" lIns="0" tIns="0" rIns="0" bIns="0" rtlCol="0" anchor="t"/>
          <a:lstStyle/>
          <a:p>
            <a:pPr marL="0" indent="0" algn="l">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・KPRC処分業許可取得</a:t>
            </a:r>
            <a:endParaRPr lang="en-US" sz="900" dirty="0">
              <a:latin typeface="メイリオ" panose="020B0604030504040204" pitchFamily="50" charset="-128"/>
              <a:ea typeface="メイリオ" panose="020B0604030504040204" pitchFamily="50" charset="-128"/>
            </a:endParaRPr>
          </a:p>
          <a:p>
            <a:pPr marL="0" indent="0" algn="l">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・アルミフレーム・</a:t>
            </a:r>
            <a:endParaRPr lang="en-US" sz="900" dirty="0">
              <a:latin typeface="メイリオ" panose="020B0604030504040204" pitchFamily="50" charset="-128"/>
              <a:ea typeface="メイリオ" panose="020B0604030504040204" pitchFamily="50" charset="-128"/>
            </a:endParaRPr>
          </a:p>
          <a:p>
            <a:pPr marL="0" indent="0" algn="l">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　　J-BOX分離装置の特許取得</a:t>
            </a:r>
            <a:endParaRPr lang="en-US" sz="900" dirty="0">
              <a:latin typeface="メイリオ" panose="020B0604030504040204" pitchFamily="50" charset="-128"/>
              <a:ea typeface="メイリオ" panose="020B0604030504040204" pitchFamily="50" charset="-128"/>
            </a:endParaRPr>
          </a:p>
        </p:txBody>
      </p:sp>
      <p:pic>
        <p:nvPicPr>
          <p:cNvPr id="29" name="Image 11"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48113" y="3048000"/>
            <a:ext cx="19050" cy="180975"/>
          </a:xfrm>
          <a:prstGeom prst="rect">
            <a:avLst/>
          </a:prstGeom>
        </p:spPr>
      </p:pic>
      <p:pic>
        <p:nvPicPr>
          <p:cNvPr id="30" name="Image 1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10013" y="3190875"/>
            <a:ext cx="76200" cy="76200"/>
          </a:xfrm>
          <a:prstGeom prst="rect">
            <a:avLst/>
          </a:prstGeom>
        </p:spPr>
      </p:pic>
      <p:sp>
        <p:nvSpPr>
          <p:cNvPr id="31" name="Text 15"/>
          <p:cNvSpPr/>
          <p:nvPr/>
        </p:nvSpPr>
        <p:spPr>
          <a:xfrm>
            <a:off x="3238500" y="3276600"/>
            <a:ext cx="1400175" cy="542925"/>
          </a:xfrm>
          <a:prstGeom prst="rect">
            <a:avLst/>
          </a:prstGeom>
          <a:noFill/>
          <a:ln/>
        </p:spPr>
        <p:txBody>
          <a:bodyPr wrap="square" lIns="0" tIns="0" rIns="0" bIns="0" rtlCol="0" anchor="t"/>
          <a:lstStyle/>
          <a:p>
            <a:pPr marL="0" indent="0" algn="l">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・太陽光パネルリユース・</a:t>
            </a:r>
            <a:endParaRPr lang="en-US" sz="900" dirty="0">
              <a:latin typeface="メイリオ" panose="020B0604030504040204" pitchFamily="50" charset="-128"/>
              <a:ea typeface="メイリオ" panose="020B0604030504040204" pitchFamily="50" charset="-128"/>
            </a:endParaRPr>
          </a:p>
          <a:p>
            <a:pPr marL="0" indent="0" algn="l">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　　リサイクル協会設立</a:t>
            </a:r>
            <a:endParaRPr lang="en-US" sz="900" dirty="0">
              <a:latin typeface="メイリオ" panose="020B0604030504040204" pitchFamily="50" charset="-128"/>
              <a:ea typeface="メイリオ" panose="020B0604030504040204" pitchFamily="50" charset="-128"/>
            </a:endParaRPr>
          </a:p>
          <a:p>
            <a:pPr marL="0" indent="0" algn="l">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・東京都委員会へ参画</a:t>
            </a:r>
            <a:endParaRPr lang="en-US" sz="900" dirty="0">
              <a:latin typeface="メイリオ" panose="020B0604030504040204" pitchFamily="50" charset="-128"/>
              <a:ea typeface="メイリオ" panose="020B0604030504040204" pitchFamily="50" charset="-128"/>
            </a:endParaRPr>
          </a:p>
        </p:txBody>
      </p:sp>
      <p:pic>
        <p:nvPicPr>
          <p:cNvPr id="32" name="Image 13" descr="preencoded.png"/>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567238" y="1943099"/>
            <a:ext cx="19050" cy="819152"/>
          </a:xfrm>
          <a:prstGeom prst="rect">
            <a:avLst/>
          </a:prstGeom>
        </p:spPr>
      </p:pic>
      <p:pic>
        <p:nvPicPr>
          <p:cNvPr id="33" name="Image 14"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29138" y="1866900"/>
            <a:ext cx="76200" cy="76200"/>
          </a:xfrm>
          <a:prstGeom prst="rect">
            <a:avLst/>
          </a:prstGeom>
        </p:spPr>
      </p:pic>
      <p:sp>
        <p:nvSpPr>
          <p:cNvPr id="34" name="Text 16"/>
          <p:cNvSpPr/>
          <p:nvPr/>
        </p:nvSpPr>
        <p:spPr>
          <a:xfrm>
            <a:off x="3729038" y="1390650"/>
            <a:ext cx="1657350" cy="371475"/>
          </a:xfrm>
          <a:prstGeom prst="rect">
            <a:avLst/>
          </a:prstGeom>
          <a:noFill/>
          <a:ln/>
        </p:spPr>
        <p:txBody>
          <a:bodyPr wrap="square" lIns="0" tIns="0" rIns="0" bIns="0" rtlCol="0" anchor="t"/>
          <a:lstStyle/>
          <a:p>
            <a:pPr marL="0" indent="0" algn="ctr">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・PVリサイクルハンマーを増設</a:t>
            </a:r>
            <a:endParaRPr lang="en-US" sz="900" dirty="0">
              <a:latin typeface="メイリオ" panose="020B0604030504040204" pitchFamily="50" charset="-128"/>
              <a:ea typeface="メイリオ" panose="020B0604030504040204" pitchFamily="50" charset="-128"/>
            </a:endParaRPr>
          </a:p>
          <a:p>
            <a:pPr marL="0" indent="0" algn="ctr">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・丸紅㈱とリクシア㈱を設立</a:t>
            </a:r>
            <a:endParaRPr lang="en-US" sz="900" dirty="0">
              <a:latin typeface="メイリオ" panose="020B0604030504040204" pitchFamily="50" charset="-128"/>
              <a:ea typeface="メイリオ" panose="020B0604030504040204" pitchFamily="50" charset="-128"/>
            </a:endParaRPr>
          </a:p>
        </p:txBody>
      </p:sp>
      <p:pic>
        <p:nvPicPr>
          <p:cNvPr id="35" name="Image 15"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186363" y="3048000"/>
            <a:ext cx="19050" cy="910231"/>
          </a:xfrm>
          <a:prstGeom prst="rect">
            <a:avLst/>
          </a:prstGeom>
        </p:spPr>
      </p:pic>
      <p:pic>
        <p:nvPicPr>
          <p:cNvPr id="36" name="Image 16"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148263" y="3981450"/>
            <a:ext cx="76200" cy="76200"/>
          </a:xfrm>
          <a:prstGeom prst="rect">
            <a:avLst/>
          </a:prstGeom>
        </p:spPr>
      </p:pic>
      <p:sp>
        <p:nvSpPr>
          <p:cNvPr id="37" name="Text 17"/>
          <p:cNvSpPr/>
          <p:nvPr/>
        </p:nvSpPr>
        <p:spPr>
          <a:xfrm>
            <a:off x="4500562" y="4114800"/>
            <a:ext cx="1295400" cy="381000"/>
          </a:xfrm>
          <a:prstGeom prst="rect">
            <a:avLst/>
          </a:prstGeom>
          <a:noFill/>
          <a:ln/>
        </p:spPr>
        <p:txBody>
          <a:bodyPr wrap="square" lIns="0" tIns="0" rIns="0" bIns="0" rtlCol="0" anchor="t"/>
          <a:lstStyle/>
          <a:p>
            <a:pPr marL="0" indent="0" algn="ctr">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サーキュラーエコノミー</a:t>
            </a:r>
            <a:endParaRPr lang="en-US" sz="900" dirty="0">
              <a:latin typeface="メイリオ" panose="020B0604030504040204" pitchFamily="50" charset="-128"/>
              <a:ea typeface="メイリオ" panose="020B0604030504040204" pitchFamily="50" charset="-128"/>
            </a:endParaRPr>
          </a:p>
          <a:p>
            <a:pPr marL="0" indent="0" algn="ctr">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あいち参画</a:t>
            </a:r>
            <a:endParaRPr lang="en-US" sz="900" dirty="0">
              <a:latin typeface="メイリオ" panose="020B0604030504040204" pitchFamily="50" charset="-128"/>
              <a:ea typeface="メイリオ" panose="020B0604030504040204" pitchFamily="50" charset="-128"/>
            </a:endParaRPr>
          </a:p>
        </p:txBody>
      </p:sp>
      <p:pic>
        <p:nvPicPr>
          <p:cNvPr id="38" name="Image 17" descr="preencoded.png"/>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6138863" y="2476500"/>
            <a:ext cx="19050" cy="285750"/>
          </a:xfrm>
          <a:prstGeom prst="rect">
            <a:avLst/>
          </a:prstGeom>
        </p:spPr>
      </p:pic>
      <p:pic>
        <p:nvPicPr>
          <p:cNvPr id="39" name="Image 18"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00763" y="2400300"/>
            <a:ext cx="76200" cy="76200"/>
          </a:xfrm>
          <a:prstGeom prst="rect">
            <a:avLst/>
          </a:prstGeom>
        </p:spPr>
      </p:pic>
      <p:sp>
        <p:nvSpPr>
          <p:cNvPr id="40" name="Text 18"/>
          <p:cNvSpPr/>
          <p:nvPr/>
        </p:nvSpPr>
        <p:spPr>
          <a:xfrm>
            <a:off x="5419725" y="1857375"/>
            <a:ext cx="1419225" cy="542925"/>
          </a:xfrm>
          <a:prstGeom prst="rect">
            <a:avLst/>
          </a:prstGeom>
          <a:noFill/>
          <a:ln/>
        </p:spPr>
        <p:txBody>
          <a:bodyPr wrap="square" lIns="0" tIns="0" rIns="0" bIns="0" rtlCol="0" anchor="t"/>
          <a:lstStyle/>
          <a:p>
            <a:pPr marL="0" indent="0" algn="l">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・移動式分離装置の開発</a:t>
            </a:r>
            <a:endParaRPr lang="en-US" sz="900" dirty="0">
              <a:latin typeface="メイリオ" panose="020B0604030504040204" pitchFamily="50" charset="-128"/>
              <a:ea typeface="メイリオ" panose="020B0604030504040204" pitchFamily="50" charset="-128"/>
            </a:endParaRPr>
          </a:p>
          <a:p>
            <a:pPr marL="0" indent="0" algn="l">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・PVモジュールリサイクル</a:t>
            </a:r>
            <a:endParaRPr lang="en-US" sz="900" dirty="0">
              <a:latin typeface="メイリオ" panose="020B0604030504040204" pitchFamily="50" charset="-128"/>
              <a:ea typeface="メイリオ" panose="020B0604030504040204" pitchFamily="50" charset="-128"/>
            </a:endParaRPr>
          </a:p>
          <a:p>
            <a:pPr marL="0" indent="0" algn="l">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　　方法特許取得</a:t>
            </a:r>
            <a:endParaRPr lang="en-US" sz="900" dirty="0">
              <a:latin typeface="メイリオ" panose="020B0604030504040204" pitchFamily="50" charset="-128"/>
              <a:ea typeface="メイリオ" panose="020B0604030504040204" pitchFamily="50" charset="-128"/>
            </a:endParaRPr>
          </a:p>
        </p:txBody>
      </p:sp>
      <p:pic>
        <p:nvPicPr>
          <p:cNvPr id="41" name="Image 19" descr="preencoded.png"/>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6138863" y="3048000"/>
            <a:ext cx="19050" cy="180975"/>
          </a:xfrm>
          <a:prstGeom prst="rect">
            <a:avLst/>
          </a:prstGeom>
        </p:spPr>
      </p:pic>
      <p:pic>
        <p:nvPicPr>
          <p:cNvPr id="42" name="Image 20"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00763" y="3190875"/>
            <a:ext cx="76200" cy="76200"/>
          </a:xfrm>
          <a:prstGeom prst="rect">
            <a:avLst/>
          </a:prstGeom>
        </p:spPr>
      </p:pic>
      <p:sp>
        <p:nvSpPr>
          <p:cNvPr id="43" name="Text 19"/>
          <p:cNvSpPr/>
          <p:nvPr/>
        </p:nvSpPr>
        <p:spPr>
          <a:xfrm>
            <a:off x="5238750" y="3295650"/>
            <a:ext cx="1781175" cy="714375"/>
          </a:xfrm>
          <a:prstGeom prst="rect">
            <a:avLst/>
          </a:prstGeom>
          <a:noFill/>
          <a:ln/>
        </p:spPr>
        <p:txBody>
          <a:bodyPr wrap="square" lIns="0" tIns="0" rIns="0" bIns="0" rtlCol="0" anchor="t"/>
          <a:lstStyle/>
          <a:p>
            <a:pPr marL="0" indent="0" algn="l">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・AGC(株)・セントラル硝子(株)</a:t>
            </a:r>
            <a:r>
              <a:rPr lang="ja-JP" alt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　　</a:t>
            </a:r>
            <a:endParaRPr lang="en-US" altLang="ja-JP" sz="900" u="none" dirty="0">
              <a:solidFill>
                <a:srgbClr val="333333"/>
              </a:solidFill>
              <a:latin typeface="メイリオ" panose="020B0604030504040204" pitchFamily="50" charset="-128"/>
              <a:ea typeface="メイリオ" panose="020B0604030504040204" pitchFamily="50" charset="-128"/>
              <a:cs typeface="Noto Sans JP" pitchFamily="34" charset="-120"/>
            </a:endParaRPr>
          </a:p>
          <a:p>
            <a:pPr marL="0" indent="0" algn="l">
              <a:lnSpc>
                <a:spcPts val="1000"/>
              </a:lnSpc>
              <a:buNone/>
            </a:pPr>
            <a:r>
              <a:rPr lang="ja-JP" altLang="en-US" sz="900" dirty="0">
                <a:solidFill>
                  <a:srgbClr val="333333"/>
                </a:solidFill>
                <a:latin typeface="メイリオ" panose="020B0604030504040204" pitchFamily="50" charset="-128"/>
                <a:ea typeface="メイリオ" panose="020B0604030504040204" pitchFamily="50" charset="-128"/>
                <a:cs typeface="Noto Sans JP" pitchFamily="34" charset="-120"/>
              </a:rPr>
              <a:t>　　</a:t>
            </a:r>
            <a:r>
              <a:rPr lang="en-US" sz="900" u="none" dirty="0" err="1">
                <a:solidFill>
                  <a:srgbClr val="333333"/>
                </a:solidFill>
                <a:latin typeface="メイリオ" panose="020B0604030504040204" pitchFamily="50" charset="-128"/>
                <a:ea typeface="メイリオ" panose="020B0604030504040204" pitchFamily="50" charset="-128"/>
                <a:cs typeface="Noto Sans JP" pitchFamily="34" charset="-120"/>
              </a:rPr>
              <a:t>と水平リサイクル開始</a:t>
            </a:r>
            <a:endParaRPr lang="en-US" sz="900" dirty="0">
              <a:latin typeface="メイリオ" panose="020B0604030504040204" pitchFamily="50" charset="-128"/>
              <a:ea typeface="メイリオ" panose="020B0604030504040204" pitchFamily="50" charset="-128"/>
            </a:endParaRPr>
          </a:p>
          <a:p>
            <a:pPr marL="0" indent="0" algn="l">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・資源循環システム表彰</a:t>
            </a:r>
            <a:endParaRPr lang="en-US" sz="900" dirty="0">
              <a:latin typeface="メイリオ" panose="020B0604030504040204" pitchFamily="50" charset="-128"/>
              <a:ea typeface="メイリオ" panose="020B0604030504040204" pitchFamily="50" charset="-128"/>
            </a:endParaRPr>
          </a:p>
          <a:p>
            <a:pPr marL="0" indent="0" algn="l">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　　経済産業省GX審議官賞受賞</a:t>
            </a:r>
            <a:endParaRPr lang="en-US" sz="900" dirty="0">
              <a:latin typeface="メイリオ" panose="020B0604030504040204" pitchFamily="50" charset="-128"/>
              <a:ea typeface="メイリオ" panose="020B0604030504040204" pitchFamily="50" charset="-128"/>
            </a:endParaRPr>
          </a:p>
        </p:txBody>
      </p:sp>
      <p:pic>
        <p:nvPicPr>
          <p:cNvPr id="44" name="Image 21" descr="preencoded.png"/>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7234237" y="1966914"/>
            <a:ext cx="19050" cy="795335"/>
          </a:xfrm>
          <a:prstGeom prst="rect">
            <a:avLst/>
          </a:prstGeom>
        </p:spPr>
      </p:pic>
      <p:pic>
        <p:nvPicPr>
          <p:cNvPr id="45" name="Image 2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96138" y="1847850"/>
            <a:ext cx="76200" cy="76200"/>
          </a:xfrm>
          <a:prstGeom prst="rect">
            <a:avLst/>
          </a:prstGeom>
        </p:spPr>
      </p:pic>
      <p:sp>
        <p:nvSpPr>
          <p:cNvPr id="46" name="Text 20"/>
          <p:cNvSpPr/>
          <p:nvPr/>
        </p:nvSpPr>
        <p:spPr>
          <a:xfrm>
            <a:off x="6391275" y="1428750"/>
            <a:ext cx="1666875" cy="381000"/>
          </a:xfrm>
          <a:prstGeom prst="rect">
            <a:avLst/>
          </a:prstGeom>
          <a:noFill/>
          <a:ln/>
        </p:spPr>
        <p:txBody>
          <a:bodyPr wrap="square" lIns="0" tIns="0" rIns="0" bIns="0" rtlCol="0" anchor="t"/>
          <a:lstStyle/>
          <a:p>
            <a:pPr marL="0" indent="0" algn="l">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再資源化等高度化法高度分離・</a:t>
            </a:r>
            <a:endParaRPr lang="en-US" sz="900" dirty="0">
              <a:latin typeface="メイリオ" panose="020B0604030504040204" pitchFamily="50" charset="-128"/>
              <a:ea typeface="メイリオ" panose="020B0604030504040204" pitchFamily="50" charset="-128"/>
            </a:endParaRPr>
          </a:p>
          <a:p>
            <a:pPr marL="0" indent="0" algn="l">
              <a:lnSpc>
                <a:spcPts val="1000"/>
              </a:lnSpc>
              <a:buNone/>
            </a:pPr>
            <a:r>
              <a:rPr lang="en-US" sz="900" u="none" dirty="0">
                <a:solidFill>
                  <a:srgbClr val="333333"/>
                </a:solidFill>
                <a:latin typeface="メイリオ" panose="020B0604030504040204" pitchFamily="50" charset="-128"/>
                <a:ea typeface="メイリオ" panose="020B0604030504040204" pitchFamily="50" charset="-128"/>
                <a:cs typeface="Noto Sans JP" pitchFamily="34" charset="-120"/>
              </a:rPr>
              <a:t>回収事業大臣認定第0001号認定</a:t>
            </a:r>
            <a:endParaRPr lang="en-US" sz="900" dirty="0">
              <a:latin typeface="メイリオ" panose="020B0604030504040204" pitchFamily="50" charset="-128"/>
              <a:ea typeface="メイリオ" panose="020B0604030504040204" pitchFamily="50" charset="-128"/>
            </a:endParaRPr>
          </a:p>
        </p:txBody>
      </p:sp>
      <p:pic>
        <p:nvPicPr>
          <p:cNvPr id="47" name="Image 23" descr="preencoded.png"/>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 y="-6"/>
            <a:ext cx="8382000" cy="554698"/>
          </a:xfrm>
          <a:prstGeom prst="rect">
            <a:avLst/>
          </a:prstGeom>
        </p:spPr>
      </p:pic>
      <p:pic>
        <p:nvPicPr>
          <p:cNvPr id="48" name="Image 24" descr="preencoded.png"/>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225910" y="135823"/>
            <a:ext cx="57150" cy="313982"/>
          </a:xfrm>
          <a:prstGeom prst="rect">
            <a:avLst/>
          </a:prstGeom>
        </p:spPr>
      </p:pic>
      <p:sp>
        <p:nvSpPr>
          <p:cNvPr id="49" name="Text 21"/>
          <p:cNvSpPr/>
          <p:nvPr/>
        </p:nvSpPr>
        <p:spPr>
          <a:xfrm>
            <a:off x="857247" y="619125"/>
            <a:ext cx="6667504" cy="476250"/>
          </a:xfrm>
          <a:prstGeom prst="rect">
            <a:avLst/>
          </a:prstGeom>
          <a:noFill/>
          <a:ln/>
        </p:spPr>
        <p:txBody>
          <a:bodyPr wrap="square" lIns="0" tIns="0" rIns="0" bIns="0" rtlCol="0" anchor="ctr"/>
          <a:lstStyle/>
          <a:p>
            <a:pPr marL="0" indent="0" algn="ctr">
              <a:lnSpc>
                <a:spcPts val="1700"/>
              </a:lnSpc>
              <a:buNone/>
            </a:pPr>
            <a:r>
              <a:rPr lang="en-US" sz="1500" b="1" u="none" dirty="0">
                <a:solidFill>
                  <a:srgbClr val="333333"/>
                </a:solidFill>
                <a:latin typeface="メイリオ" panose="020B0604030504040204" pitchFamily="50" charset="-128"/>
                <a:ea typeface="メイリオ" panose="020B0604030504040204" pitchFamily="50" charset="-128"/>
                <a:cs typeface="Noto Sans JP" pitchFamily="34" charset="-120"/>
              </a:rPr>
              <a:t>2015年のプロジェクト参画から、独自技術の開発や企業間連携を推進し、</a:t>
            </a:r>
            <a:endParaRPr lang="en-US" sz="1500" dirty="0">
              <a:latin typeface="メイリオ" panose="020B0604030504040204" pitchFamily="50" charset="-128"/>
              <a:ea typeface="メイリオ" panose="020B0604030504040204" pitchFamily="50" charset="-128"/>
            </a:endParaRPr>
          </a:p>
          <a:p>
            <a:pPr marL="0" indent="0" algn="ctr">
              <a:lnSpc>
                <a:spcPts val="1700"/>
              </a:lnSpc>
              <a:buNone/>
            </a:pPr>
            <a:r>
              <a:rPr lang="en-US" sz="1500" b="1" u="none" dirty="0">
                <a:solidFill>
                  <a:srgbClr val="333333"/>
                </a:solidFill>
                <a:latin typeface="メイリオ" panose="020B0604030504040204" pitchFamily="50" charset="-128"/>
                <a:ea typeface="メイリオ" panose="020B0604030504040204" pitchFamily="50" charset="-128"/>
                <a:cs typeface="Noto Sans JP" pitchFamily="34" charset="-120"/>
              </a:rPr>
              <a:t>高度なリサイクル体制と大臣認定取得まで高度リサイクルを推進</a:t>
            </a:r>
            <a:endParaRPr lang="en-US" sz="1500" dirty="0">
              <a:latin typeface="メイリオ" panose="020B0604030504040204" pitchFamily="50" charset="-128"/>
              <a:ea typeface="メイリオ" panose="020B0604030504040204" pitchFamily="50" charset="-128"/>
            </a:endParaRPr>
          </a:p>
        </p:txBody>
      </p:sp>
      <p:sp>
        <p:nvSpPr>
          <p:cNvPr id="50" name="Text 22"/>
          <p:cNvSpPr/>
          <p:nvPr/>
        </p:nvSpPr>
        <p:spPr>
          <a:xfrm>
            <a:off x="426655" y="151404"/>
            <a:ext cx="6151525" cy="304800"/>
          </a:xfrm>
          <a:prstGeom prst="rect">
            <a:avLst/>
          </a:prstGeom>
          <a:noFill/>
          <a:ln/>
        </p:spPr>
        <p:txBody>
          <a:bodyPr wrap="square" lIns="0" tIns="0" rIns="0" bIns="0" rtlCol="0" anchor="t"/>
          <a:lstStyle/>
          <a:p>
            <a:pPr marL="0" indent="0" algn="l">
              <a:lnSpc>
                <a:spcPts val="2000"/>
              </a:lnSpc>
              <a:buNone/>
            </a:pPr>
            <a:r>
              <a:rPr lang="en-US" sz="2000" b="1" u="none" dirty="0">
                <a:solidFill>
                  <a:srgbClr val="FFFFFF"/>
                </a:solidFill>
                <a:latin typeface="メイリオ" panose="020B0604030504040204" pitchFamily="50" charset="-128"/>
                <a:ea typeface="メイリオ" panose="020B0604030504040204" pitchFamily="50" charset="-128"/>
                <a:cs typeface="Noto Sans JP" pitchFamily="34" charset="-120"/>
              </a:rPr>
              <a:t>太陽光パネル2R事業の歩み</a:t>
            </a:r>
            <a:endParaRPr lang="en-US" sz="2000" dirty="0">
              <a:latin typeface="メイリオ" panose="020B0604030504040204" pitchFamily="50" charset="-128"/>
              <a:ea typeface="メイリオ" panose="020B0604030504040204" pitchFamily="50" charset="-128"/>
            </a:endParaRPr>
          </a:p>
        </p:txBody>
      </p:sp>
      <p:pic>
        <p:nvPicPr>
          <p:cNvPr id="51" name="Image 25" descr="preencoded.png"/>
          <p:cNvPicPr>
            <a:picLocks noChangeAspect="1"/>
          </p:cNvPicPr>
          <p:nvPr/>
        </p:nvPicPr>
        <p:blipFill>
          <a:blip r:embed="rId18"/>
          <a:stretch>
            <a:fillRect/>
          </a:stretch>
        </p:blipFill>
        <p:spPr>
          <a:xfrm>
            <a:off x="6695433" y="85965"/>
            <a:ext cx="1492767" cy="360714"/>
          </a:xfrm>
          <a:prstGeom prst="rect">
            <a:avLst/>
          </a:prstGeom>
        </p:spPr>
      </p:pic>
      <p:sp>
        <p:nvSpPr>
          <p:cNvPr id="2" name="スライド番号プレースホルダー 1">
            <a:extLst>
              <a:ext uri="{FF2B5EF4-FFF2-40B4-BE49-F238E27FC236}">
                <a16:creationId xmlns:a16="http://schemas.microsoft.com/office/drawing/2014/main" id="{EE43E2E4-91E1-273C-B850-A5EA283A469D}"/>
              </a:ext>
            </a:extLst>
          </p:cNvPr>
          <p:cNvSpPr>
            <a:spLocks noGrp="1"/>
          </p:cNvSpPr>
          <p:nvPr>
            <p:ph type="sldNum" sz="quarter" idx="12"/>
          </p:nvPr>
        </p:nvSpPr>
        <p:spPr/>
        <p:txBody>
          <a:bodyPr/>
          <a:lstStyle/>
          <a:p>
            <a:fld id="{50609A32-C395-45AD-A6EA-A6CD75725795}" type="slidenum">
              <a:rPr kumimoji="1" lang="ja-JP" altLang="en-US" smtClean="0">
                <a:latin typeface="メイリオ" panose="020B0604030504040204" pitchFamily="50" charset="-128"/>
                <a:ea typeface="メイリオ" panose="020B0604030504040204" pitchFamily="50" charset="-128"/>
              </a:rPr>
              <a:t>3</a:t>
            </a:fld>
            <a:endParaRPr kumimoji="1" lang="ja-JP" altLang="en-US" dirty="0">
              <a:latin typeface="メイリオ" panose="020B0604030504040204" pitchFamily="50" charset="-128"/>
              <a:ea typeface="メイリオ" panose="020B0604030504040204"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 y="-6"/>
            <a:ext cx="8382000" cy="554698"/>
          </a:xfrm>
          <a:prstGeom prst="rect">
            <a:avLst/>
          </a:prstGeom>
        </p:spPr>
      </p:pic>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5910" y="135823"/>
            <a:ext cx="57150" cy="313982"/>
          </a:xfrm>
          <a:prstGeom prst="rect">
            <a:avLst/>
          </a:prstGeom>
        </p:spPr>
      </p:pic>
      <p:sp>
        <p:nvSpPr>
          <p:cNvPr id="5" name="Text 0"/>
          <p:cNvSpPr/>
          <p:nvPr/>
        </p:nvSpPr>
        <p:spPr>
          <a:xfrm>
            <a:off x="426655" y="151404"/>
            <a:ext cx="6151525" cy="304800"/>
          </a:xfrm>
          <a:prstGeom prst="rect">
            <a:avLst/>
          </a:prstGeom>
          <a:noFill/>
          <a:ln/>
        </p:spPr>
        <p:txBody>
          <a:bodyPr wrap="square" lIns="0" tIns="0" rIns="0" bIns="0" rtlCol="0" anchor="t"/>
          <a:lstStyle/>
          <a:p>
            <a:pPr marL="0" indent="0" algn="l">
              <a:lnSpc>
                <a:spcPts val="2000"/>
              </a:lnSpc>
              <a:buNone/>
            </a:pPr>
            <a:r>
              <a:rPr lang="ja-JP" altLang="en-US" sz="2000" b="1" u="none" dirty="0">
                <a:solidFill>
                  <a:srgbClr val="FFFFFF"/>
                </a:solidFill>
                <a:latin typeface="Hiragino Kaku Gothic ProN" pitchFamily="34" charset="0"/>
                <a:ea typeface="Hiragino Kaku Gothic ProN" pitchFamily="34" charset="-122"/>
                <a:cs typeface="Hiragino Kaku Gothic ProN" pitchFamily="34" charset="-120"/>
              </a:rPr>
              <a:t>再資源化事業等の</a:t>
            </a:r>
            <a:r>
              <a:rPr lang="en-US" sz="2000" b="1" u="none" dirty="0" err="1">
                <a:solidFill>
                  <a:srgbClr val="FFFFFF"/>
                </a:solidFill>
                <a:latin typeface="Hiragino Kaku Gothic ProN" pitchFamily="34" charset="0"/>
                <a:ea typeface="Hiragino Kaku Gothic ProN" pitchFamily="34" charset="-122"/>
                <a:cs typeface="Hiragino Kaku Gothic ProN" pitchFamily="34" charset="-120"/>
              </a:rPr>
              <a:t>高度化</a:t>
            </a:r>
            <a:r>
              <a:rPr lang="ja-JP" altLang="en-US" sz="2000" b="1" u="none" dirty="0">
                <a:solidFill>
                  <a:srgbClr val="FFFFFF"/>
                </a:solidFill>
                <a:latin typeface="Hiragino Kaku Gothic ProN" pitchFamily="34" charset="0"/>
                <a:ea typeface="Hiragino Kaku Gothic ProN" pitchFamily="34" charset="-122"/>
                <a:cs typeface="Hiragino Kaku Gothic ProN" pitchFamily="34" charset="-120"/>
              </a:rPr>
              <a:t>に関する</a:t>
            </a:r>
            <a:r>
              <a:rPr lang="ja-JP" altLang="en-US" sz="2000" b="1" dirty="0">
                <a:solidFill>
                  <a:srgbClr val="FFFFFF"/>
                </a:solidFill>
                <a:latin typeface="Hiragino Kaku Gothic ProN" pitchFamily="34" charset="0"/>
                <a:ea typeface="Hiragino Kaku Gothic ProN" pitchFamily="34" charset="-122"/>
                <a:cs typeface="Hiragino Kaku Gothic ProN" pitchFamily="34" charset="-120"/>
              </a:rPr>
              <a:t>法律</a:t>
            </a:r>
            <a:r>
              <a:rPr lang="en-US" sz="2000" b="1" u="none" dirty="0" err="1">
                <a:solidFill>
                  <a:srgbClr val="FFFFFF"/>
                </a:solidFill>
                <a:latin typeface="Hiragino Kaku Gothic ProN" pitchFamily="34" charset="0"/>
                <a:ea typeface="Hiragino Kaku Gothic ProN" pitchFamily="34" charset="-122"/>
                <a:cs typeface="Hiragino Kaku Gothic ProN" pitchFamily="34" charset="-120"/>
              </a:rPr>
              <a:t>認定証</a:t>
            </a:r>
            <a:endParaRPr lang="en-US" sz="2000" dirty="0"/>
          </a:p>
        </p:txBody>
      </p:sp>
      <p:pic>
        <p:nvPicPr>
          <p:cNvPr id="6" name="Image 2" descr="preencoded.png"/>
          <p:cNvPicPr>
            <a:picLocks noChangeAspect="1"/>
          </p:cNvPicPr>
          <p:nvPr/>
        </p:nvPicPr>
        <p:blipFill>
          <a:blip r:embed="rId5"/>
          <a:stretch>
            <a:fillRect/>
          </a:stretch>
        </p:blipFill>
        <p:spPr>
          <a:xfrm>
            <a:off x="6695433" y="85965"/>
            <a:ext cx="1492767" cy="360714"/>
          </a:xfrm>
          <a:prstGeom prst="rect">
            <a:avLst/>
          </a:prstGeom>
        </p:spPr>
      </p:pic>
      <p:pic>
        <p:nvPicPr>
          <p:cNvPr id="7" name="Image 3" descr="preencoded.png"/>
          <p:cNvPicPr>
            <a:picLocks noChangeAspect="1"/>
          </p:cNvPicPr>
          <p:nvPr/>
        </p:nvPicPr>
        <p:blipFill>
          <a:blip r:embed="rId6"/>
          <a:stretch>
            <a:fillRect/>
          </a:stretch>
        </p:blipFill>
        <p:spPr>
          <a:xfrm>
            <a:off x="1033906" y="728423"/>
            <a:ext cx="2665484" cy="3771891"/>
          </a:xfrm>
          <a:prstGeom prst="rect">
            <a:avLst/>
          </a:prstGeom>
        </p:spPr>
      </p:pic>
      <p:pic>
        <p:nvPicPr>
          <p:cNvPr id="8" name="Image 4" descr="preencoded.png"/>
          <p:cNvPicPr>
            <a:picLocks noChangeAspect="1"/>
          </p:cNvPicPr>
          <p:nvPr/>
        </p:nvPicPr>
        <p:blipFill>
          <a:blip r:embed="rId7"/>
          <a:stretch>
            <a:fillRect/>
          </a:stretch>
        </p:blipFill>
        <p:spPr>
          <a:xfrm>
            <a:off x="4465227" y="728423"/>
            <a:ext cx="2665484" cy="3771891"/>
          </a:xfrm>
          <a:prstGeom prst="rect">
            <a:avLst/>
          </a:prstGeom>
        </p:spPr>
      </p:pic>
      <p:sp>
        <p:nvSpPr>
          <p:cNvPr id="2" name="スライド番号プレースホルダー 1">
            <a:extLst>
              <a:ext uri="{FF2B5EF4-FFF2-40B4-BE49-F238E27FC236}">
                <a16:creationId xmlns:a16="http://schemas.microsoft.com/office/drawing/2014/main" id="{6C631255-B0C8-D969-3EBC-6D6A1BAB84F9}"/>
              </a:ext>
            </a:extLst>
          </p:cNvPr>
          <p:cNvSpPr>
            <a:spLocks noGrp="1"/>
          </p:cNvSpPr>
          <p:nvPr>
            <p:ph type="sldNum" sz="quarter" idx="12"/>
          </p:nvPr>
        </p:nvSpPr>
        <p:spPr/>
        <p:txBody>
          <a:bodyPr/>
          <a:lstStyle/>
          <a:p>
            <a:fld id="{50609A32-C395-45AD-A6EA-A6CD75725795}" type="slidenum">
              <a:rPr kumimoji="1" lang="ja-JP" altLang="en-US" smtClean="0"/>
              <a:t>4</a:t>
            </a:fld>
            <a:endParaRPr kumimoji="1" lang="ja-JP"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4C57C-4D20-F1DE-120E-074D47CAE924}"/>
            </a:ext>
          </a:extLst>
        </p:cNvPr>
        <p:cNvGrpSpPr/>
        <p:nvPr/>
      </p:nvGrpSpPr>
      <p:grpSpPr>
        <a:xfrm>
          <a:off x="0" y="0"/>
          <a:ext cx="0" cy="0"/>
          <a:chOff x="0" y="0"/>
          <a:chExt cx="0" cy="0"/>
        </a:xfrm>
      </p:grpSpPr>
      <p:sp>
        <p:nvSpPr>
          <p:cNvPr id="26" name="Text 4">
            <a:extLst>
              <a:ext uri="{FF2B5EF4-FFF2-40B4-BE49-F238E27FC236}">
                <a16:creationId xmlns:a16="http://schemas.microsoft.com/office/drawing/2014/main" id="{62BD4DDB-399E-1B8C-F2D6-282EF37ADD62}"/>
              </a:ext>
            </a:extLst>
          </p:cNvPr>
          <p:cNvSpPr/>
          <p:nvPr/>
        </p:nvSpPr>
        <p:spPr>
          <a:xfrm>
            <a:off x="373243" y="2698803"/>
            <a:ext cx="2514600" cy="438674"/>
          </a:xfrm>
          <a:prstGeom prst="rect">
            <a:avLst/>
          </a:prstGeom>
          <a:noFill/>
          <a:ln/>
        </p:spPr>
        <p:txBody>
          <a:bodyPr wrap="none" lIns="0" tIns="0" rIns="0" bIns="0" rtlCol="0" anchor="ctr"/>
          <a:lstStyle/>
          <a:p>
            <a:pPr marL="0" indent="0" algn="l">
              <a:lnSpc>
                <a:spcPts val="1184"/>
              </a:lnSpc>
              <a:buNone/>
            </a:pPr>
            <a:r>
              <a:rPr lang="en-US" sz="750" u="none" dirty="0">
                <a:solidFill>
                  <a:srgbClr val="666666"/>
                </a:solidFill>
                <a:latin typeface="メイリオ" panose="020B0604030504040204" pitchFamily="50" charset="-128"/>
                <a:ea typeface="メイリオ" panose="020B0604030504040204" pitchFamily="50" charset="-128"/>
                <a:cs typeface="Hiragino Kaku Gothic ProN" pitchFamily="34" charset="-120"/>
              </a:rPr>
              <a:t>これまでの「適正処理」だけではなく、製造業側が求める</a:t>
            </a:r>
            <a:endParaRPr lang="en-US" sz="750" dirty="0">
              <a:latin typeface="メイリオ" panose="020B0604030504040204" pitchFamily="50" charset="-128"/>
              <a:ea typeface="メイリオ" panose="020B0604030504040204" pitchFamily="50" charset="-128"/>
            </a:endParaRPr>
          </a:p>
          <a:p>
            <a:pPr marL="0" indent="0" algn="l">
              <a:lnSpc>
                <a:spcPts val="1184"/>
              </a:lnSpc>
              <a:buNone/>
            </a:pPr>
            <a:r>
              <a:rPr lang="en-US" sz="750" u="none" dirty="0">
                <a:solidFill>
                  <a:srgbClr val="666666"/>
                </a:solidFill>
                <a:latin typeface="メイリオ" panose="020B0604030504040204" pitchFamily="50" charset="-128"/>
                <a:ea typeface="メイリオ" panose="020B0604030504040204" pitchFamily="50" charset="-128"/>
                <a:cs typeface="Hiragino Kaku Gothic ProN" pitchFamily="34" charset="-120"/>
              </a:rPr>
              <a:t>高品質なリサイクル素材を安定的に供給・国内循環</a:t>
            </a:r>
            <a:endParaRPr lang="en-US" sz="750" dirty="0">
              <a:latin typeface="メイリオ" panose="020B0604030504040204" pitchFamily="50" charset="-128"/>
              <a:ea typeface="メイリオ" panose="020B0604030504040204" pitchFamily="50" charset="-128"/>
            </a:endParaRPr>
          </a:p>
          <a:p>
            <a:pPr marL="0" indent="0" algn="l">
              <a:lnSpc>
                <a:spcPts val="1085"/>
              </a:lnSpc>
              <a:buNone/>
            </a:pPr>
            <a:r>
              <a:rPr lang="en-US" sz="750" u="none" dirty="0">
                <a:solidFill>
                  <a:srgbClr val="666666"/>
                </a:solidFill>
                <a:latin typeface="メイリオ" panose="020B0604030504040204" pitchFamily="50" charset="-128"/>
                <a:ea typeface="メイリオ" panose="020B0604030504040204" pitchFamily="50" charset="-128"/>
                <a:cs typeface="Hiragino Kaku Gothic ProN" pitchFamily="34" charset="-120"/>
              </a:rPr>
              <a:t>させる仕組みを作る。</a:t>
            </a:r>
            <a:endParaRPr lang="en-US" sz="750" dirty="0">
              <a:latin typeface="メイリオ" panose="020B0604030504040204" pitchFamily="50" charset="-128"/>
              <a:ea typeface="メイリオ" panose="020B0604030504040204" pitchFamily="50" charset="-128"/>
            </a:endParaRPr>
          </a:p>
        </p:txBody>
      </p:sp>
      <p:pic>
        <p:nvPicPr>
          <p:cNvPr id="5" name="Image 1" descr="preencoded.png">
            <a:extLst>
              <a:ext uri="{FF2B5EF4-FFF2-40B4-BE49-F238E27FC236}">
                <a16:creationId xmlns:a16="http://schemas.microsoft.com/office/drawing/2014/main" id="{BC96AE0F-A1D3-52AF-3C34-C6D1ED9C64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 y="-6"/>
            <a:ext cx="8382000" cy="554698"/>
          </a:xfrm>
          <a:prstGeom prst="rect">
            <a:avLst/>
          </a:prstGeom>
        </p:spPr>
      </p:pic>
      <p:pic>
        <p:nvPicPr>
          <p:cNvPr id="6" name="Image 2" descr="preencoded.png">
            <a:extLst>
              <a:ext uri="{FF2B5EF4-FFF2-40B4-BE49-F238E27FC236}">
                <a16:creationId xmlns:a16="http://schemas.microsoft.com/office/drawing/2014/main" id="{8AC125E6-F0A4-EA8B-8C50-9435FF15942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5910" y="135823"/>
            <a:ext cx="57150" cy="313982"/>
          </a:xfrm>
          <a:prstGeom prst="rect">
            <a:avLst/>
          </a:prstGeom>
        </p:spPr>
      </p:pic>
      <p:sp>
        <p:nvSpPr>
          <p:cNvPr id="7" name="Text 0">
            <a:extLst>
              <a:ext uri="{FF2B5EF4-FFF2-40B4-BE49-F238E27FC236}">
                <a16:creationId xmlns:a16="http://schemas.microsoft.com/office/drawing/2014/main" id="{CB9D9060-D291-E15C-B357-B53D4C7C7A46}"/>
              </a:ext>
            </a:extLst>
          </p:cNvPr>
          <p:cNvSpPr/>
          <p:nvPr/>
        </p:nvSpPr>
        <p:spPr>
          <a:xfrm>
            <a:off x="426655" y="151404"/>
            <a:ext cx="6151525" cy="304800"/>
          </a:xfrm>
          <a:prstGeom prst="rect">
            <a:avLst/>
          </a:prstGeom>
          <a:noFill/>
          <a:ln/>
        </p:spPr>
        <p:txBody>
          <a:bodyPr wrap="square" lIns="0" tIns="0" rIns="0" bIns="0" rtlCol="0" anchor="t"/>
          <a:lstStyle/>
          <a:p>
            <a:pPr marL="0" indent="0" algn="l">
              <a:lnSpc>
                <a:spcPts val="2000"/>
              </a:lnSpc>
              <a:buNone/>
            </a:pPr>
            <a:r>
              <a:rPr lang="en-US" sz="2000" b="1" u="none" dirty="0">
                <a:solidFill>
                  <a:srgbClr val="FFFFFF"/>
                </a:solidFill>
                <a:latin typeface="メイリオ" panose="020B0604030504040204" pitchFamily="50" charset="-128"/>
                <a:ea typeface="メイリオ" panose="020B0604030504040204" pitchFamily="50" charset="-128"/>
                <a:cs typeface="Hiragino Kaku Gothic ProN" pitchFamily="34" charset="-120"/>
              </a:rPr>
              <a:t>再資源化等高度化法</a:t>
            </a:r>
            <a:endParaRPr lang="en-US" sz="2000" dirty="0">
              <a:latin typeface="メイリオ" panose="020B0604030504040204" pitchFamily="50" charset="-128"/>
              <a:ea typeface="メイリオ" panose="020B0604030504040204" pitchFamily="50" charset="-128"/>
            </a:endParaRPr>
          </a:p>
        </p:txBody>
      </p:sp>
      <p:pic>
        <p:nvPicPr>
          <p:cNvPr id="8" name="Image 3" descr="preencoded.png">
            <a:extLst>
              <a:ext uri="{FF2B5EF4-FFF2-40B4-BE49-F238E27FC236}">
                <a16:creationId xmlns:a16="http://schemas.microsoft.com/office/drawing/2014/main" id="{33C294DE-43B6-2BA9-FE66-15E3267D2D2D}"/>
              </a:ext>
            </a:extLst>
          </p:cNvPr>
          <p:cNvPicPr>
            <a:picLocks noChangeAspect="1"/>
          </p:cNvPicPr>
          <p:nvPr/>
        </p:nvPicPr>
        <p:blipFill>
          <a:blip r:embed="rId5"/>
          <a:stretch>
            <a:fillRect/>
          </a:stretch>
        </p:blipFill>
        <p:spPr>
          <a:xfrm>
            <a:off x="6695433" y="85965"/>
            <a:ext cx="1492767" cy="360714"/>
          </a:xfrm>
          <a:prstGeom prst="rect">
            <a:avLst/>
          </a:prstGeom>
        </p:spPr>
      </p:pic>
      <p:sp>
        <p:nvSpPr>
          <p:cNvPr id="2" name="スライド番号プレースホルダー 1">
            <a:extLst>
              <a:ext uri="{FF2B5EF4-FFF2-40B4-BE49-F238E27FC236}">
                <a16:creationId xmlns:a16="http://schemas.microsoft.com/office/drawing/2014/main" id="{AE5F1CD6-FB78-7810-C1F3-06FCE23840E6}"/>
              </a:ext>
            </a:extLst>
          </p:cNvPr>
          <p:cNvSpPr>
            <a:spLocks noGrp="1"/>
          </p:cNvSpPr>
          <p:nvPr>
            <p:ph type="sldNum" sz="quarter" idx="12"/>
          </p:nvPr>
        </p:nvSpPr>
        <p:spPr/>
        <p:txBody>
          <a:bodyPr/>
          <a:lstStyle/>
          <a:p>
            <a:fld id="{50609A32-C395-45AD-A6EA-A6CD75725795}" type="slidenum">
              <a:rPr kumimoji="1" lang="ja-JP" altLang="en-US" smtClean="0">
                <a:latin typeface="メイリオ" panose="020B0604030504040204" pitchFamily="50" charset="-128"/>
                <a:ea typeface="メイリオ" panose="020B0604030504040204" pitchFamily="50" charset="-128"/>
              </a:rPr>
              <a:t>5</a:t>
            </a:fld>
            <a:endParaRPr kumimoji="1" lang="ja-JP" altLang="en-US" dirty="0">
              <a:latin typeface="メイリオ" panose="020B0604030504040204" pitchFamily="50" charset="-128"/>
              <a:ea typeface="メイリオ" panose="020B0604030504040204" pitchFamily="50" charset="-128"/>
            </a:endParaRPr>
          </a:p>
        </p:txBody>
      </p:sp>
      <p:pic>
        <p:nvPicPr>
          <p:cNvPr id="10" name="Image 0" descr="preencoded.png">
            <a:extLst>
              <a:ext uri="{FF2B5EF4-FFF2-40B4-BE49-F238E27FC236}">
                <a16:creationId xmlns:a16="http://schemas.microsoft.com/office/drawing/2014/main" id="{C4CD18AE-6BA2-5C47-9472-2CF0895BDBB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94090" y="1432412"/>
            <a:ext cx="2387156" cy="272606"/>
          </a:xfrm>
          <a:prstGeom prst="rect">
            <a:avLst/>
          </a:prstGeom>
        </p:spPr>
      </p:pic>
      <p:sp>
        <p:nvSpPr>
          <p:cNvPr id="13" name="Text 0">
            <a:extLst>
              <a:ext uri="{FF2B5EF4-FFF2-40B4-BE49-F238E27FC236}">
                <a16:creationId xmlns:a16="http://schemas.microsoft.com/office/drawing/2014/main" id="{74D1D739-1AA2-ABB1-1F81-EB585D180982}"/>
              </a:ext>
            </a:extLst>
          </p:cNvPr>
          <p:cNvSpPr/>
          <p:nvPr/>
        </p:nvSpPr>
        <p:spPr>
          <a:xfrm>
            <a:off x="394392" y="1456341"/>
            <a:ext cx="2171700" cy="196934"/>
          </a:xfrm>
          <a:prstGeom prst="rect">
            <a:avLst/>
          </a:prstGeom>
          <a:noFill/>
          <a:ln/>
        </p:spPr>
        <p:txBody>
          <a:bodyPr wrap="none" lIns="0" tIns="0" rIns="0" bIns="0" rtlCol="0" anchor="ctr"/>
          <a:lstStyle/>
          <a:p>
            <a:pPr marL="0" indent="0" algn="ctr">
              <a:lnSpc>
                <a:spcPts val="1551"/>
              </a:lnSpc>
              <a:buNone/>
            </a:pPr>
            <a:r>
              <a:rPr lang="en-US" sz="1050" b="1" u="none" dirty="0">
                <a:solidFill>
                  <a:srgbClr val="FFFFFF"/>
                </a:solidFill>
                <a:latin typeface="メイリオ" panose="020B0604030504040204" pitchFamily="50" charset="-128"/>
                <a:ea typeface="メイリオ" panose="020B0604030504040204" pitchFamily="50" charset="-128"/>
                <a:cs typeface="Hiragino Kaku Gothic ProN" pitchFamily="34" charset="-120"/>
              </a:rPr>
              <a:t>背景と目的：循環経済への移行が鍵</a:t>
            </a:r>
            <a:endParaRPr lang="en-US" sz="1050" dirty="0">
              <a:latin typeface="メイリオ" panose="020B0604030504040204" pitchFamily="50" charset="-128"/>
              <a:ea typeface="メイリオ" panose="020B0604030504040204" pitchFamily="50" charset="-128"/>
            </a:endParaRPr>
          </a:p>
        </p:txBody>
      </p:sp>
      <p:pic>
        <p:nvPicPr>
          <p:cNvPr id="16" name="Image 1" descr="preencoded.png">
            <a:extLst>
              <a:ext uri="{FF2B5EF4-FFF2-40B4-BE49-F238E27FC236}">
                <a16:creationId xmlns:a16="http://schemas.microsoft.com/office/drawing/2014/main" id="{9538CFF2-39F2-CA99-97DA-D6EB059E03A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94086" y="1813409"/>
            <a:ext cx="44013" cy="120213"/>
          </a:xfrm>
          <a:prstGeom prst="rect">
            <a:avLst/>
          </a:prstGeom>
        </p:spPr>
      </p:pic>
      <p:sp>
        <p:nvSpPr>
          <p:cNvPr id="18" name="Text 1">
            <a:extLst>
              <a:ext uri="{FF2B5EF4-FFF2-40B4-BE49-F238E27FC236}">
                <a16:creationId xmlns:a16="http://schemas.microsoft.com/office/drawing/2014/main" id="{0735EB95-AFE7-B749-6714-1895B81B6B5F}"/>
              </a:ext>
            </a:extLst>
          </p:cNvPr>
          <p:cNvSpPr/>
          <p:nvPr/>
        </p:nvSpPr>
        <p:spPr>
          <a:xfrm>
            <a:off x="373243" y="1784307"/>
            <a:ext cx="1295400" cy="164136"/>
          </a:xfrm>
          <a:prstGeom prst="rect">
            <a:avLst/>
          </a:prstGeom>
          <a:noFill/>
          <a:ln/>
        </p:spPr>
        <p:txBody>
          <a:bodyPr wrap="none" lIns="0" tIns="0" rIns="0" bIns="0" rtlCol="0" anchor="ctr"/>
          <a:lstStyle/>
          <a:p>
            <a:pPr marL="0" indent="0" algn="l">
              <a:lnSpc>
                <a:spcPts val="1292"/>
              </a:lnSpc>
              <a:buNone/>
            </a:pPr>
            <a:r>
              <a:rPr lang="en-US" sz="900" b="1"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a:t>
            </a:r>
            <a:r>
              <a:rPr lang="ja-JP" altLang="en-US" sz="900" b="1"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リニア</a:t>
            </a:r>
            <a:r>
              <a:rPr lang="en-US" sz="900" b="1" u="none" dirty="0" err="1">
                <a:solidFill>
                  <a:srgbClr val="333333"/>
                </a:solidFill>
                <a:latin typeface="メイリオ" panose="020B0604030504040204" pitchFamily="50" charset="-128"/>
                <a:ea typeface="メイリオ" panose="020B0604030504040204" pitchFamily="50" charset="-128"/>
                <a:cs typeface="Hiragino Kaku Gothic ProN" pitchFamily="34" charset="-120"/>
              </a:rPr>
              <a:t>経済」からの脱却</a:t>
            </a:r>
            <a:endParaRPr lang="en-US" sz="900" dirty="0">
              <a:latin typeface="メイリオ" panose="020B0604030504040204" pitchFamily="50" charset="-128"/>
              <a:ea typeface="メイリオ" panose="020B0604030504040204" pitchFamily="50" charset="-128"/>
            </a:endParaRPr>
          </a:p>
        </p:txBody>
      </p:sp>
      <p:sp>
        <p:nvSpPr>
          <p:cNvPr id="20" name="Text 2">
            <a:extLst>
              <a:ext uri="{FF2B5EF4-FFF2-40B4-BE49-F238E27FC236}">
                <a16:creationId xmlns:a16="http://schemas.microsoft.com/office/drawing/2014/main" id="{682C70A3-4F80-381C-1942-5E20E887D6DB}"/>
              </a:ext>
            </a:extLst>
          </p:cNvPr>
          <p:cNvSpPr/>
          <p:nvPr/>
        </p:nvSpPr>
        <p:spPr>
          <a:xfrm>
            <a:off x="362659" y="1955853"/>
            <a:ext cx="2419350" cy="438674"/>
          </a:xfrm>
          <a:prstGeom prst="rect">
            <a:avLst/>
          </a:prstGeom>
          <a:noFill/>
          <a:ln/>
        </p:spPr>
        <p:txBody>
          <a:bodyPr wrap="none" lIns="0" tIns="0" rIns="0" bIns="0" rtlCol="0" anchor="ctr"/>
          <a:lstStyle/>
          <a:p>
            <a:pPr marL="0" indent="0" algn="l">
              <a:lnSpc>
                <a:spcPts val="1184"/>
              </a:lnSpc>
              <a:buNone/>
            </a:pPr>
            <a:r>
              <a:rPr lang="en-US" sz="750" u="none" dirty="0">
                <a:solidFill>
                  <a:srgbClr val="666666"/>
                </a:solidFill>
                <a:latin typeface="メイリオ" panose="020B0604030504040204" pitchFamily="50" charset="-128"/>
                <a:ea typeface="メイリオ" panose="020B0604030504040204" pitchFamily="50" charset="-128"/>
                <a:cs typeface="Hiragino Kaku Gothic ProN" pitchFamily="34" charset="-120"/>
              </a:rPr>
              <a:t>大量生産・大量消費・大量廃棄の一方通行モデルから、</a:t>
            </a:r>
            <a:endParaRPr lang="en-US" sz="750" dirty="0">
              <a:latin typeface="メイリオ" panose="020B0604030504040204" pitchFamily="50" charset="-128"/>
              <a:ea typeface="メイリオ" panose="020B0604030504040204" pitchFamily="50" charset="-128"/>
            </a:endParaRPr>
          </a:p>
          <a:p>
            <a:pPr marL="0" indent="0" algn="l">
              <a:lnSpc>
                <a:spcPts val="1184"/>
              </a:lnSpc>
              <a:buNone/>
            </a:pPr>
            <a:r>
              <a:rPr lang="en-US" sz="750" u="none" dirty="0">
                <a:solidFill>
                  <a:srgbClr val="666666"/>
                </a:solidFill>
                <a:latin typeface="メイリオ" panose="020B0604030504040204" pitchFamily="50" charset="-128"/>
                <a:ea typeface="メイリオ" panose="020B0604030504040204" pitchFamily="50" charset="-128"/>
                <a:cs typeface="Hiragino Kaku Gothic ProN" pitchFamily="34" charset="-120"/>
              </a:rPr>
              <a:t>資源を効率的に循環させる「循環型経済システム」への</a:t>
            </a:r>
            <a:endParaRPr lang="en-US" sz="750" dirty="0">
              <a:latin typeface="メイリオ" panose="020B0604030504040204" pitchFamily="50" charset="-128"/>
              <a:ea typeface="メイリオ" panose="020B0604030504040204" pitchFamily="50" charset="-128"/>
            </a:endParaRPr>
          </a:p>
          <a:p>
            <a:pPr marL="0" indent="0" algn="l">
              <a:lnSpc>
                <a:spcPts val="1085"/>
              </a:lnSpc>
              <a:buNone/>
            </a:pPr>
            <a:r>
              <a:rPr lang="en-US" sz="750" u="none" dirty="0">
                <a:solidFill>
                  <a:srgbClr val="666666"/>
                </a:solidFill>
                <a:latin typeface="メイリオ" panose="020B0604030504040204" pitchFamily="50" charset="-128"/>
                <a:ea typeface="メイリオ" panose="020B0604030504040204" pitchFamily="50" charset="-128"/>
                <a:cs typeface="Hiragino Kaku Gothic ProN" pitchFamily="34" charset="-120"/>
              </a:rPr>
              <a:t>移行を目指す。</a:t>
            </a:r>
            <a:endParaRPr lang="en-US" sz="750" dirty="0">
              <a:latin typeface="メイリオ" panose="020B0604030504040204" pitchFamily="50" charset="-128"/>
              <a:ea typeface="メイリオ" panose="020B0604030504040204" pitchFamily="50" charset="-128"/>
            </a:endParaRPr>
          </a:p>
        </p:txBody>
      </p:sp>
      <p:pic>
        <p:nvPicPr>
          <p:cNvPr id="22" name="Image 2" descr="preencoded.png">
            <a:extLst>
              <a:ext uri="{FF2B5EF4-FFF2-40B4-BE49-F238E27FC236}">
                <a16:creationId xmlns:a16="http://schemas.microsoft.com/office/drawing/2014/main" id="{5E527E0C-058B-D2C7-A6B0-CE09E17BD39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94086" y="2556359"/>
            <a:ext cx="44013" cy="120213"/>
          </a:xfrm>
          <a:prstGeom prst="rect">
            <a:avLst/>
          </a:prstGeom>
        </p:spPr>
      </p:pic>
      <p:sp>
        <p:nvSpPr>
          <p:cNvPr id="24" name="Text 3">
            <a:extLst>
              <a:ext uri="{FF2B5EF4-FFF2-40B4-BE49-F238E27FC236}">
                <a16:creationId xmlns:a16="http://schemas.microsoft.com/office/drawing/2014/main" id="{8DFF78E7-5A96-ADAA-B29A-C3FFEC4E40FB}"/>
              </a:ext>
            </a:extLst>
          </p:cNvPr>
          <p:cNvSpPr/>
          <p:nvPr/>
        </p:nvSpPr>
        <p:spPr>
          <a:xfrm>
            <a:off x="373243" y="2527258"/>
            <a:ext cx="1866900" cy="164136"/>
          </a:xfrm>
          <a:prstGeom prst="rect">
            <a:avLst/>
          </a:prstGeom>
          <a:noFill/>
          <a:ln/>
        </p:spPr>
        <p:txBody>
          <a:bodyPr wrap="none" lIns="0" tIns="0" rIns="0" bIns="0" rtlCol="0" anchor="ctr"/>
          <a:lstStyle/>
          <a:p>
            <a:pPr marL="0" indent="0" algn="l">
              <a:lnSpc>
                <a:spcPts val="1292"/>
              </a:lnSpc>
              <a:buNone/>
            </a:pPr>
            <a:r>
              <a:rPr lang="en-US" sz="900" b="1"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高品質な再生材の「質と量」の確保</a:t>
            </a:r>
            <a:endParaRPr lang="en-US" sz="900" dirty="0">
              <a:latin typeface="メイリオ" panose="020B0604030504040204" pitchFamily="50" charset="-128"/>
              <a:ea typeface="メイリオ" panose="020B0604030504040204" pitchFamily="50" charset="-128"/>
            </a:endParaRPr>
          </a:p>
        </p:txBody>
      </p:sp>
      <p:pic>
        <p:nvPicPr>
          <p:cNvPr id="29" name="Image 3" descr="preencoded.png">
            <a:extLst>
              <a:ext uri="{FF2B5EF4-FFF2-40B4-BE49-F238E27FC236}">
                <a16:creationId xmlns:a16="http://schemas.microsoft.com/office/drawing/2014/main" id="{8AE83FC2-6761-840B-D2CD-909DE47F4DC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94086" y="3299309"/>
            <a:ext cx="44013" cy="120213"/>
          </a:xfrm>
          <a:prstGeom prst="rect">
            <a:avLst/>
          </a:prstGeom>
        </p:spPr>
      </p:pic>
      <p:sp>
        <p:nvSpPr>
          <p:cNvPr id="31" name="Text 5">
            <a:extLst>
              <a:ext uri="{FF2B5EF4-FFF2-40B4-BE49-F238E27FC236}">
                <a16:creationId xmlns:a16="http://schemas.microsoft.com/office/drawing/2014/main" id="{1A1A558F-EA39-AE57-AB70-2D3908748D2C}"/>
              </a:ext>
            </a:extLst>
          </p:cNvPr>
          <p:cNvSpPr/>
          <p:nvPr/>
        </p:nvSpPr>
        <p:spPr>
          <a:xfrm>
            <a:off x="373243" y="3270207"/>
            <a:ext cx="1295400" cy="164136"/>
          </a:xfrm>
          <a:prstGeom prst="rect">
            <a:avLst/>
          </a:prstGeom>
          <a:noFill/>
          <a:ln/>
        </p:spPr>
        <p:txBody>
          <a:bodyPr wrap="none" lIns="0" tIns="0" rIns="0" bIns="0" rtlCol="0" anchor="ctr"/>
          <a:lstStyle/>
          <a:p>
            <a:pPr marL="0" indent="0" algn="l">
              <a:lnSpc>
                <a:spcPts val="1292"/>
              </a:lnSpc>
              <a:buNone/>
            </a:pPr>
            <a:r>
              <a:rPr lang="en-US" sz="900" b="1"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多角的な社会課題の解決</a:t>
            </a:r>
            <a:endParaRPr lang="en-US" sz="900" dirty="0">
              <a:latin typeface="メイリオ" panose="020B0604030504040204" pitchFamily="50" charset="-128"/>
              <a:ea typeface="メイリオ" panose="020B0604030504040204" pitchFamily="50" charset="-128"/>
            </a:endParaRPr>
          </a:p>
        </p:txBody>
      </p:sp>
      <p:sp>
        <p:nvSpPr>
          <p:cNvPr id="33" name="Text 6">
            <a:extLst>
              <a:ext uri="{FF2B5EF4-FFF2-40B4-BE49-F238E27FC236}">
                <a16:creationId xmlns:a16="http://schemas.microsoft.com/office/drawing/2014/main" id="{BC2BDB8C-2B5E-EE38-549C-0CE69166B471}"/>
              </a:ext>
            </a:extLst>
          </p:cNvPr>
          <p:cNvSpPr/>
          <p:nvPr/>
        </p:nvSpPr>
        <p:spPr>
          <a:xfrm>
            <a:off x="373243" y="3441753"/>
            <a:ext cx="2409825" cy="438674"/>
          </a:xfrm>
          <a:prstGeom prst="rect">
            <a:avLst/>
          </a:prstGeom>
          <a:noFill/>
          <a:ln/>
        </p:spPr>
        <p:txBody>
          <a:bodyPr wrap="none" lIns="0" tIns="0" rIns="0" bIns="0" rtlCol="0" anchor="ctr"/>
          <a:lstStyle/>
          <a:p>
            <a:pPr marL="0" indent="0" algn="l">
              <a:lnSpc>
                <a:spcPts val="1184"/>
              </a:lnSpc>
              <a:buNone/>
            </a:pPr>
            <a:r>
              <a:rPr lang="en-US" sz="750" u="none" dirty="0">
                <a:solidFill>
                  <a:srgbClr val="666666"/>
                </a:solidFill>
                <a:latin typeface="メイリオ" panose="020B0604030504040204" pitchFamily="50" charset="-128"/>
                <a:ea typeface="メイリオ" panose="020B0604030504040204" pitchFamily="50" charset="-128"/>
                <a:cs typeface="Hiragino Kaku Gothic ProN" pitchFamily="34" charset="-120"/>
              </a:rPr>
              <a:t>温室効果ガスの排出削減（脱炭素）のみならず、日本の</a:t>
            </a:r>
            <a:endParaRPr lang="en-US" sz="750" dirty="0">
              <a:latin typeface="メイリオ" panose="020B0604030504040204" pitchFamily="50" charset="-128"/>
              <a:ea typeface="メイリオ" panose="020B0604030504040204" pitchFamily="50" charset="-128"/>
            </a:endParaRPr>
          </a:p>
          <a:p>
            <a:pPr marL="0" indent="0" algn="l">
              <a:lnSpc>
                <a:spcPts val="1184"/>
              </a:lnSpc>
              <a:buNone/>
            </a:pPr>
            <a:r>
              <a:rPr lang="en-US" sz="750" u="none" dirty="0">
                <a:solidFill>
                  <a:srgbClr val="666666"/>
                </a:solidFill>
                <a:latin typeface="メイリオ" panose="020B0604030504040204" pitchFamily="50" charset="-128"/>
                <a:ea typeface="メイリオ" panose="020B0604030504040204" pitchFamily="50" charset="-128"/>
                <a:cs typeface="Hiragino Kaku Gothic ProN" pitchFamily="34" charset="-120"/>
              </a:rPr>
              <a:t>産業競争力強化、経済安全保障の確保、地方創生に</a:t>
            </a:r>
            <a:endParaRPr lang="en-US" sz="750" dirty="0">
              <a:latin typeface="メイリオ" panose="020B0604030504040204" pitchFamily="50" charset="-128"/>
              <a:ea typeface="メイリオ" panose="020B0604030504040204" pitchFamily="50" charset="-128"/>
            </a:endParaRPr>
          </a:p>
          <a:p>
            <a:pPr marL="0" indent="0" algn="l">
              <a:lnSpc>
                <a:spcPts val="1085"/>
              </a:lnSpc>
              <a:buNone/>
            </a:pPr>
            <a:r>
              <a:rPr lang="en-US" sz="750" u="none" dirty="0">
                <a:solidFill>
                  <a:srgbClr val="666666"/>
                </a:solidFill>
                <a:latin typeface="メイリオ" panose="020B0604030504040204" pitchFamily="50" charset="-128"/>
                <a:ea typeface="メイリオ" panose="020B0604030504040204" pitchFamily="50" charset="-128"/>
                <a:cs typeface="Hiragino Kaku Gothic ProN" pitchFamily="34" charset="-120"/>
              </a:rPr>
              <a:t>同時に貢献する。</a:t>
            </a:r>
            <a:endParaRPr lang="en-US" sz="750" dirty="0">
              <a:latin typeface="メイリオ" panose="020B0604030504040204" pitchFamily="50" charset="-128"/>
              <a:ea typeface="メイリオ" panose="020B0604030504040204" pitchFamily="50" charset="-128"/>
            </a:endParaRPr>
          </a:p>
        </p:txBody>
      </p:sp>
      <p:pic>
        <p:nvPicPr>
          <p:cNvPr id="37" name="Image 5" descr="preencoded.png">
            <a:extLst>
              <a:ext uri="{FF2B5EF4-FFF2-40B4-BE49-F238E27FC236}">
                <a16:creationId xmlns:a16="http://schemas.microsoft.com/office/drawing/2014/main" id="{8FF81DCF-4BB2-8E60-19A9-6F5E7B1FC48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865840" y="1432412"/>
            <a:ext cx="4863656" cy="272606"/>
          </a:xfrm>
          <a:prstGeom prst="rect">
            <a:avLst/>
          </a:prstGeom>
        </p:spPr>
      </p:pic>
      <p:sp>
        <p:nvSpPr>
          <p:cNvPr id="39" name="Text 7">
            <a:extLst>
              <a:ext uri="{FF2B5EF4-FFF2-40B4-BE49-F238E27FC236}">
                <a16:creationId xmlns:a16="http://schemas.microsoft.com/office/drawing/2014/main" id="{E5DE72E9-C19E-7B2A-A02C-606E079FA4EF}"/>
              </a:ext>
            </a:extLst>
          </p:cNvPr>
          <p:cNvSpPr/>
          <p:nvPr/>
        </p:nvSpPr>
        <p:spPr>
          <a:xfrm>
            <a:off x="4032935" y="1456341"/>
            <a:ext cx="2514600" cy="196934"/>
          </a:xfrm>
          <a:prstGeom prst="rect">
            <a:avLst/>
          </a:prstGeom>
          <a:noFill/>
          <a:ln/>
        </p:spPr>
        <p:txBody>
          <a:bodyPr wrap="none" lIns="0" tIns="0" rIns="0" bIns="0" rtlCol="0" anchor="ctr"/>
          <a:lstStyle/>
          <a:p>
            <a:pPr marL="0" indent="0" algn="ctr">
              <a:lnSpc>
                <a:spcPts val="1551"/>
              </a:lnSpc>
              <a:buNone/>
            </a:pPr>
            <a:r>
              <a:rPr lang="en-US" sz="1050" b="1" u="none" dirty="0">
                <a:solidFill>
                  <a:srgbClr val="FFFFFF"/>
                </a:solidFill>
                <a:latin typeface="メイリオ" panose="020B0604030504040204" pitchFamily="50" charset="-128"/>
                <a:ea typeface="メイリオ" panose="020B0604030504040204" pitchFamily="50" charset="-128"/>
                <a:cs typeface="Hiragino Kaku Gothic ProN" pitchFamily="34" charset="-120"/>
              </a:rPr>
              <a:t>制度の骨子：高度化を導く3つの認定制度</a:t>
            </a:r>
            <a:endParaRPr lang="en-US" sz="1050" dirty="0">
              <a:latin typeface="メイリオ" panose="020B0604030504040204" pitchFamily="50" charset="-128"/>
              <a:ea typeface="メイリオ" panose="020B0604030504040204" pitchFamily="50" charset="-128"/>
            </a:endParaRPr>
          </a:p>
        </p:txBody>
      </p:sp>
      <p:pic>
        <p:nvPicPr>
          <p:cNvPr id="41" name="Image 6" descr="preencoded.png">
            <a:extLst>
              <a:ext uri="{FF2B5EF4-FFF2-40B4-BE49-F238E27FC236}">
                <a16:creationId xmlns:a16="http://schemas.microsoft.com/office/drawing/2014/main" id="{A8F9931E-5EF7-BF44-BC26-E556CAD862F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864363" y="1792886"/>
            <a:ext cx="4866609" cy="637509"/>
          </a:xfrm>
          <a:prstGeom prst="rect">
            <a:avLst/>
          </a:prstGeom>
        </p:spPr>
      </p:pic>
      <p:sp>
        <p:nvSpPr>
          <p:cNvPr id="43" name="Text 8">
            <a:extLst>
              <a:ext uri="{FF2B5EF4-FFF2-40B4-BE49-F238E27FC236}">
                <a16:creationId xmlns:a16="http://schemas.microsoft.com/office/drawing/2014/main" id="{AB4AA269-58EE-0B23-BCA1-E38D72BD68C8}"/>
              </a:ext>
            </a:extLst>
          </p:cNvPr>
          <p:cNvSpPr/>
          <p:nvPr/>
        </p:nvSpPr>
        <p:spPr>
          <a:xfrm>
            <a:off x="2944993" y="1936591"/>
            <a:ext cx="952500" cy="338838"/>
          </a:xfrm>
          <a:prstGeom prst="rect">
            <a:avLst/>
          </a:prstGeom>
          <a:noFill/>
          <a:ln/>
        </p:spPr>
        <p:txBody>
          <a:bodyPr wrap="none" lIns="0" tIns="0" rIns="0" bIns="0" rtlCol="0" anchor="ctr"/>
          <a:lstStyle/>
          <a:p>
            <a:pPr marL="0" indent="0" algn="l">
              <a:lnSpc>
                <a:spcPts val="1376"/>
              </a:lnSpc>
              <a:buNone/>
            </a:pPr>
            <a:r>
              <a:rPr lang="en-US" sz="900" b="1" u="none" dirty="0">
                <a:solidFill>
                  <a:srgbClr val="CF000D"/>
                </a:solidFill>
                <a:latin typeface="メイリオ" panose="020B0604030504040204" pitchFamily="50" charset="-128"/>
                <a:ea typeface="メイリオ" panose="020B0604030504040204" pitchFamily="50" charset="-128"/>
                <a:cs typeface="Hiragino Kaku Gothic ProN" pitchFamily="34" charset="-120"/>
              </a:rPr>
              <a:t>【類型①】</a:t>
            </a:r>
            <a:endParaRPr lang="en-US" sz="900" dirty="0">
              <a:latin typeface="メイリオ" panose="020B0604030504040204" pitchFamily="50" charset="-128"/>
              <a:ea typeface="メイリオ" panose="020B0604030504040204" pitchFamily="50" charset="-128"/>
            </a:endParaRPr>
          </a:p>
          <a:p>
            <a:pPr marL="0" indent="0" algn="l">
              <a:lnSpc>
                <a:spcPts val="1292"/>
              </a:lnSpc>
              <a:buNone/>
            </a:pPr>
            <a:r>
              <a:rPr lang="en-US" sz="900" b="1" u="none" dirty="0">
                <a:solidFill>
                  <a:srgbClr val="CF000D"/>
                </a:solidFill>
                <a:latin typeface="メイリオ" panose="020B0604030504040204" pitchFamily="50" charset="-128"/>
                <a:ea typeface="メイリオ" panose="020B0604030504040204" pitchFamily="50" charset="-128"/>
                <a:cs typeface="Hiragino Kaku Gothic ProN" pitchFamily="34" charset="-120"/>
              </a:rPr>
              <a:t>高度再資源化事業</a:t>
            </a:r>
            <a:endParaRPr lang="en-US" sz="900" dirty="0">
              <a:latin typeface="メイリオ" panose="020B0604030504040204" pitchFamily="50" charset="-128"/>
              <a:ea typeface="メイリオ" panose="020B0604030504040204" pitchFamily="50" charset="-128"/>
            </a:endParaRPr>
          </a:p>
        </p:txBody>
      </p:sp>
      <p:pic>
        <p:nvPicPr>
          <p:cNvPr id="45" name="Image 7" descr="preencoded.png">
            <a:extLst>
              <a:ext uri="{FF2B5EF4-FFF2-40B4-BE49-F238E27FC236}">
                <a16:creationId xmlns:a16="http://schemas.microsoft.com/office/drawing/2014/main" id="{76464AC9-7D2E-AD6F-05D1-85516100584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056452" y="1889600"/>
            <a:ext cx="24981" cy="444081"/>
          </a:xfrm>
          <a:prstGeom prst="rect">
            <a:avLst/>
          </a:prstGeom>
        </p:spPr>
      </p:pic>
      <p:sp>
        <p:nvSpPr>
          <p:cNvPr id="47" name="Text 9">
            <a:extLst>
              <a:ext uri="{FF2B5EF4-FFF2-40B4-BE49-F238E27FC236}">
                <a16:creationId xmlns:a16="http://schemas.microsoft.com/office/drawing/2014/main" id="{8B075EB7-0B88-3E2E-92FF-BAF79BDED218}"/>
              </a:ext>
            </a:extLst>
          </p:cNvPr>
          <p:cNvSpPr/>
          <p:nvPr/>
        </p:nvSpPr>
        <p:spPr>
          <a:xfrm>
            <a:off x="4183243" y="1841553"/>
            <a:ext cx="3181350" cy="438674"/>
          </a:xfrm>
          <a:prstGeom prst="rect">
            <a:avLst/>
          </a:prstGeom>
          <a:noFill/>
          <a:ln/>
        </p:spPr>
        <p:txBody>
          <a:bodyPr wrap="none" lIns="0" tIns="0" rIns="0" bIns="0" rtlCol="0" anchor="ctr"/>
          <a:lstStyle/>
          <a:p>
            <a:pPr marL="0" indent="0" algn="l">
              <a:lnSpc>
                <a:spcPts val="1184"/>
              </a:lnSpc>
              <a:buNone/>
            </a:pPr>
            <a:r>
              <a:rPr lang="en-US" sz="750"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製造側が必要とする質・量の再生材を確保するため、広域的な分別収集・</a:t>
            </a:r>
            <a:endParaRPr lang="en-US" sz="750" dirty="0">
              <a:latin typeface="メイリオ" panose="020B0604030504040204" pitchFamily="50" charset="-128"/>
              <a:ea typeface="メイリオ" panose="020B0604030504040204" pitchFamily="50" charset="-128"/>
            </a:endParaRPr>
          </a:p>
          <a:p>
            <a:pPr marL="0" indent="0" algn="l">
              <a:lnSpc>
                <a:spcPts val="1184"/>
              </a:lnSpc>
              <a:buNone/>
            </a:pPr>
            <a:r>
              <a:rPr lang="en-US" sz="750"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再資源化を促進。手続きの特例（再委託の容認など）によりサプライ</a:t>
            </a:r>
            <a:endParaRPr lang="en-US" sz="750" dirty="0">
              <a:latin typeface="メイリオ" panose="020B0604030504040204" pitchFamily="50" charset="-128"/>
              <a:ea typeface="メイリオ" panose="020B0604030504040204" pitchFamily="50" charset="-128"/>
            </a:endParaRPr>
          </a:p>
          <a:p>
            <a:pPr marL="0" indent="0" algn="l">
              <a:lnSpc>
                <a:spcPts val="1085"/>
              </a:lnSpc>
              <a:buNone/>
            </a:pPr>
            <a:r>
              <a:rPr lang="en-US" sz="750"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チェーンの構築を支援。</a:t>
            </a:r>
            <a:endParaRPr lang="en-US" sz="750" dirty="0">
              <a:latin typeface="メイリオ" panose="020B0604030504040204" pitchFamily="50" charset="-128"/>
              <a:ea typeface="メイリオ" panose="020B0604030504040204" pitchFamily="50" charset="-128"/>
            </a:endParaRPr>
          </a:p>
        </p:txBody>
      </p:sp>
      <p:pic>
        <p:nvPicPr>
          <p:cNvPr id="49" name="Image 8" descr="preencoded.png">
            <a:extLst>
              <a:ext uri="{FF2B5EF4-FFF2-40B4-BE49-F238E27FC236}">
                <a16:creationId xmlns:a16="http://schemas.microsoft.com/office/drawing/2014/main" id="{3F666F5A-6A99-9F2A-F442-8E7B05D3791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864363" y="2497736"/>
            <a:ext cx="4866609" cy="637509"/>
          </a:xfrm>
          <a:prstGeom prst="rect">
            <a:avLst/>
          </a:prstGeom>
        </p:spPr>
      </p:pic>
      <p:sp>
        <p:nvSpPr>
          <p:cNvPr id="51" name="Text 10">
            <a:extLst>
              <a:ext uri="{FF2B5EF4-FFF2-40B4-BE49-F238E27FC236}">
                <a16:creationId xmlns:a16="http://schemas.microsoft.com/office/drawing/2014/main" id="{8FAA3E3B-6848-112B-B9C3-6A0CC96A7465}"/>
              </a:ext>
            </a:extLst>
          </p:cNvPr>
          <p:cNvSpPr/>
          <p:nvPr/>
        </p:nvSpPr>
        <p:spPr>
          <a:xfrm>
            <a:off x="2944993" y="2641442"/>
            <a:ext cx="1066800" cy="338838"/>
          </a:xfrm>
          <a:prstGeom prst="rect">
            <a:avLst/>
          </a:prstGeom>
          <a:noFill/>
          <a:ln/>
        </p:spPr>
        <p:txBody>
          <a:bodyPr wrap="none" lIns="0" tIns="0" rIns="0" bIns="0" rtlCol="0" anchor="ctr"/>
          <a:lstStyle/>
          <a:p>
            <a:pPr marL="0" indent="0" algn="l">
              <a:lnSpc>
                <a:spcPts val="1376"/>
              </a:lnSpc>
              <a:buNone/>
            </a:pPr>
            <a:r>
              <a:rPr lang="en-US" sz="900" b="1" u="none" dirty="0">
                <a:solidFill>
                  <a:srgbClr val="CF000D"/>
                </a:solidFill>
                <a:latin typeface="メイリオ" panose="020B0604030504040204" pitchFamily="50" charset="-128"/>
                <a:ea typeface="メイリオ" panose="020B0604030504040204" pitchFamily="50" charset="-128"/>
                <a:cs typeface="Hiragino Kaku Gothic ProN" pitchFamily="34" charset="-120"/>
              </a:rPr>
              <a:t>【類型②】</a:t>
            </a:r>
            <a:endParaRPr lang="en-US" sz="900" dirty="0">
              <a:latin typeface="メイリオ" panose="020B0604030504040204" pitchFamily="50" charset="-128"/>
              <a:ea typeface="メイリオ" panose="020B0604030504040204" pitchFamily="50" charset="-128"/>
            </a:endParaRPr>
          </a:p>
          <a:p>
            <a:pPr marL="0" indent="0" algn="l">
              <a:lnSpc>
                <a:spcPts val="1292"/>
              </a:lnSpc>
              <a:buNone/>
            </a:pPr>
            <a:r>
              <a:rPr lang="en-US" sz="900" b="1" u="none" dirty="0">
                <a:solidFill>
                  <a:srgbClr val="CF000D"/>
                </a:solidFill>
                <a:latin typeface="メイリオ" panose="020B0604030504040204" pitchFamily="50" charset="-128"/>
                <a:ea typeface="メイリオ" panose="020B0604030504040204" pitchFamily="50" charset="-128"/>
                <a:cs typeface="Hiragino Kaku Gothic ProN" pitchFamily="34" charset="-120"/>
              </a:rPr>
              <a:t>高度分離・回収事業</a:t>
            </a:r>
            <a:endParaRPr lang="en-US" sz="900" dirty="0">
              <a:latin typeface="メイリオ" panose="020B0604030504040204" pitchFamily="50" charset="-128"/>
              <a:ea typeface="メイリオ" panose="020B0604030504040204" pitchFamily="50" charset="-128"/>
            </a:endParaRPr>
          </a:p>
        </p:txBody>
      </p:sp>
      <p:pic>
        <p:nvPicPr>
          <p:cNvPr id="53" name="Image 9" descr="preencoded.png">
            <a:extLst>
              <a:ext uri="{FF2B5EF4-FFF2-40B4-BE49-F238E27FC236}">
                <a16:creationId xmlns:a16="http://schemas.microsoft.com/office/drawing/2014/main" id="{111B2FB9-1C90-3C37-7CC1-E9705C577EF9}"/>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056452" y="2594450"/>
            <a:ext cx="24981" cy="444081"/>
          </a:xfrm>
          <a:prstGeom prst="rect">
            <a:avLst/>
          </a:prstGeom>
        </p:spPr>
      </p:pic>
      <p:sp>
        <p:nvSpPr>
          <p:cNvPr id="55" name="Text 11">
            <a:extLst>
              <a:ext uri="{FF2B5EF4-FFF2-40B4-BE49-F238E27FC236}">
                <a16:creationId xmlns:a16="http://schemas.microsoft.com/office/drawing/2014/main" id="{20EC90F1-B6BC-EBF3-EC0B-907596C2F602}"/>
              </a:ext>
            </a:extLst>
          </p:cNvPr>
          <p:cNvSpPr/>
          <p:nvPr/>
        </p:nvSpPr>
        <p:spPr>
          <a:xfrm>
            <a:off x="4183243" y="2632127"/>
            <a:ext cx="3181350" cy="287313"/>
          </a:xfrm>
          <a:prstGeom prst="rect">
            <a:avLst/>
          </a:prstGeom>
          <a:noFill/>
          <a:ln/>
        </p:spPr>
        <p:txBody>
          <a:bodyPr wrap="none" lIns="0" tIns="0" rIns="0" bIns="0" rtlCol="0" anchor="ctr"/>
          <a:lstStyle/>
          <a:p>
            <a:pPr marL="0" indent="0" algn="l">
              <a:lnSpc>
                <a:spcPts val="1177"/>
              </a:lnSpc>
              <a:buNone/>
            </a:pPr>
            <a:r>
              <a:rPr lang="en-US" sz="750"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太陽光パネルやリチウムイオン蓄電池など、今後廃棄増が見込まれる特定</a:t>
            </a:r>
            <a:endParaRPr lang="en-US" sz="750" dirty="0">
              <a:latin typeface="メイリオ" panose="020B0604030504040204" pitchFamily="50" charset="-128"/>
              <a:ea typeface="メイリオ" panose="020B0604030504040204" pitchFamily="50" charset="-128"/>
            </a:endParaRPr>
          </a:p>
          <a:p>
            <a:pPr marL="0" indent="0" algn="l">
              <a:lnSpc>
                <a:spcPts val="1085"/>
              </a:lnSpc>
              <a:buNone/>
            </a:pPr>
            <a:r>
              <a:rPr lang="en-US" sz="750"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廃棄物から、高度な分離技術で有用金属等の資源を確実に回収する。</a:t>
            </a:r>
            <a:endParaRPr lang="en-US" sz="750" dirty="0">
              <a:latin typeface="メイリオ" panose="020B0604030504040204" pitchFamily="50" charset="-128"/>
              <a:ea typeface="メイリオ" panose="020B0604030504040204" pitchFamily="50" charset="-128"/>
            </a:endParaRPr>
          </a:p>
        </p:txBody>
      </p:sp>
      <p:pic>
        <p:nvPicPr>
          <p:cNvPr id="57" name="Image 10" descr="preencoded.png">
            <a:extLst>
              <a:ext uri="{FF2B5EF4-FFF2-40B4-BE49-F238E27FC236}">
                <a16:creationId xmlns:a16="http://schemas.microsoft.com/office/drawing/2014/main" id="{9FA226FE-3EA8-83DC-12E0-AA047370C8E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864363" y="3202586"/>
            <a:ext cx="4866609" cy="637509"/>
          </a:xfrm>
          <a:prstGeom prst="rect">
            <a:avLst/>
          </a:prstGeom>
        </p:spPr>
      </p:pic>
      <p:sp>
        <p:nvSpPr>
          <p:cNvPr id="59" name="Text 12">
            <a:extLst>
              <a:ext uri="{FF2B5EF4-FFF2-40B4-BE49-F238E27FC236}">
                <a16:creationId xmlns:a16="http://schemas.microsoft.com/office/drawing/2014/main" id="{C0D333BE-8E69-77BD-BF38-B7447EAC7165}"/>
              </a:ext>
            </a:extLst>
          </p:cNvPr>
          <p:cNvSpPr/>
          <p:nvPr/>
        </p:nvSpPr>
        <p:spPr>
          <a:xfrm>
            <a:off x="2944993" y="3346291"/>
            <a:ext cx="1295400" cy="338838"/>
          </a:xfrm>
          <a:prstGeom prst="rect">
            <a:avLst/>
          </a:prstGeom>
          <a:noFill/>
          <a:ln/>
        </p:spPr>
        <p:txBody>
          <a:bodyPr wrap="none" lIns="0" tIns="0" rIns="0" bIns="0" rtlCol="0" anchor="ctr"/>
          <a:lstStyle/>
          <a:p>
            <a:pPr marL="0" indent="0" algn="l">
              <a:lnSpc>
                <a:spcPts val="1376"/>
              </a:lnSpc>
              <a:buNone/>
            </a:pPr>
            <a:r>
              <a:rPr lang="en-US" sz="900" b="1" u="none" dirty="0">
                <a:solidFill>
                  <a:srgbClr val="CF000D"/>
                </a:solidFill>
                <a:latin typeface="メイリオ" panose="020B0604030504040204" pitchFamily="50" charset="-128"/>
                <a:ea typeface="メイリオ" panose="020B0604030504040204" pitchFamily="50" charset="-128"/>
                <a:cs typeface="Hiragino Kaku Gothic ProN" pitchFamily="34" charset="-120"/>
              </a:rPr>
              <a:t>【類型③】</a:t>
            </a:r>
            <a:endParaRPr lang="en-US" sz="900" dirty="0">
              <a:latin typeface="メイリオ" panose="020B0604030504040204" pitchFamily="50" charset="-128"/>
              <a:ea typeface="メイリオ" panose="020B0604030504040204" pitchFamily="50" charset="-128"/>
            </a:endParaRPr>
          </a:p>
          <a:p>
            <a:pPr marL="0" indent="0" algn="l">
              <a:lnSpc>
                <a:spcPts val="1292"/>
              </a:lnSpc>
              <a:buNone/>
            </a:pPr>
            <a:r>
              <a:rPr lang="en-US" sz="900" b="1" u="none" dirty="0" err="1">
                <a:solidFill>
                  <a:srgbClr val="CF000D"/>
                </a:solidFill>
                <a:latin typeface="メイリオ" panose="020B0604030504040204" pitchFamily="50" charset="-128"/>
                <a:ea typeface="メイリオ" panose="020B0604030504040204" pitchFamily="50" charset="-128"/>
                <a:cs typeface="Hiragino Kaku Gothic ProN" pitchFamily="34" charset="-120"/>
              </a:rPr>
              <a:t>再資源化工程</a:t>
            </a:r>
            <a:endParaRPr lang="en-US" sz="900" b="1" u="none" dirty="0">
              <a:solidFill>
                <a:srgbClr val="CF000D"/>
              </a:solidFill>
              <a:latin typeface="メイリオ" panose="020B0604030504040204" pitchFamily="50" charset="-128"/>
              <a:ea typeface="メイリオ" panose="020B0604030504040204" pitchFamily="50" charset="-128"/>
              <a:cs typeface="Hiragino Kaku Gothic ProN" pitchFamily="34" charset="-120"/>
            </a:endParaRPr>
          </a:p>
          <a:p>
            <a:pPr marL="0" indent="0" algn="l">
              <a:lnSpc>
                <a:spcPts val="1292"/>
              </a:lnSpc>
              <a:buNone/>
            </a:pPr>
            <a:r>
              <a:rPr lang="ja-JP" altLang="en-US" sz="900" b="1" dirty="0">
                <a:solidFill>
                  <a:srgbClr val="CF000D"/>
                </a:solidFill>
                <a:latin typeface="メイリオ" panose="020B0604030504040204" pitchFamily="50" charset="-128"/>
                <a:ea typeface="メイリオ" panose="020B0604030504040204" pitchFamily="50" charset="-128"/>
                <a:cs typeface="Hiragino Kaku Gothic ProN" pitchFamily="34" charset="-120"/>
              </a:rPr>
              <a:t>　　　</a:t>
            </a:r>
            <a:r>
              <a:rPr lang="en-US" sz="900" b="1" u="none" dirty="0" err="1">
                <a:solidFill>
                  <a:srgbClr val="CF000D"/>
                </a:solidFill>
                <a:latin typeface="メイリオ" panose="020B0604030504040204" pitchFamily="50" charset="-128"/>
                <a:ea typeface="メイリオ" panose="020B0604030504040204" pitchFamily="50" charset="-128"/>
                <a:cs typeface="Hiragino Kaku Gothic ProN" pitchFamily="34" charset="-120"/>
              </a:rPr>
              <a:t>高度化事業</a:t>
            </a:r>
            <a:endParaRPr lang="en-US" sz="900" dirty="0">
              <a:latin typeface="メイリオ" panose="020B0604030504040204" pitchFamily="50" charset="-128"/>
              <a:ea typeface="メイリオ" panose="020B0604030504040204" pitchFamily="50" charset="-128"/>
            </a:endParaRPr>
          </a:p>
        </p:txBody>
      </p:sp>
      <p:pic>
        <p:nvPicPr>
          <p:cNvPr id="61" name="Image 11" descr="preencoded.png">
            <a:extLst>
              <a:ext uri="{FF2B5EF4-FFF2-40B4-BE49-F238E27FC236}">
                <a16:creationId xmlns:a16="http://schemas.microsoft.com/office/drawing/2014/main" id="{08AF582D-CE16-82C4-A641-45473155DFA0}"/>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056452" y="3299300"/>
            <a:ext cx="24981" cy="444081"/>
          </a:xfrm>
          <a:prstGeom prst="rect">
            <a:avLst/>
          </a:prstGeom>
        </p:spPr>
      </p:pic>
      <p:sp>
        <p:nvSpPr>
          <p:cNvPr id="63" name="Text 13">
            <a:extLst>
              <a:ext uri="{FF2B5EF4-FFF2-40B4-BE49-F238E27FC236}">
                <a16:creationId xmlns:a16="http://schemas.microsoft.com/office/drawing/2014/main" id="{6232E517-EFBE-D61B-6D26-D48981AC8928}"/>
              </a:ext>
            </a:extLst>
          </p:cNvPr>
          <p:cNvSpPr/>
          <p:nvPr/>
        </p:nvSpPr>
        <p:spPr>
          <a:xfrm>
            <a:off x="4183243" y="3251253"/>
            <a:ext cx="3095625" cy="438674"/>
          </a:xfrm>
          <a:prstGeom prst="rect">
            <a:avLst/>
          </a:prstGeom>
          <a:noFill/>
          <a:ln/>
        </p:spPr>
        <p:txBody>
          <a:bodyPr wrap="none" lIns="0" tIns="0" rIns="0" bIns="0" rtlCol="0" anchor="ctr"/>
          <a:lstStyle/>
          <a:p>
            <a:pPr marL="0" indent="0" algn="l">
              <a:lnSpc>
                <a:spcPts val="1184"/>
              </a:lnSpc>
              <a:buNone/>
            </a:pPr>
            <a:r>
              <a:rPr lang="en-US" sz="750"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既存のリサイクル施設において、省エネ設備等への更新を進め、</a:t>
            </a:r>
            <a:endParaRPr lang="en-US" sz="750" dirty="0">
              <a:latin typeface="メイリオ" panose="020B0604030504040204" pitchFamily="50" charset="-128"/>
              <a:ea typeface="メイリオ" panose="020B0604030504040204" pitchFamily="50" charset="-128"/>
            </a:endParaRPr>
          </a:p>
          <a:p>
            <a:pPr marL="0" indent="0" algn="l">
              <a:lnSpc>
                <a:spcPts val="1184"/>
              </a:lnSpc>
              <a:buNone/>
            </a:pPr>
            <a:r>
              <a:rPr lang="en-US" sz="750"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リサイクルの処理工程そのものから排出される温室効果ガス（GHG）を</a:t>
            </a:r>
            <a:endParaRPr lang="en-US" sz="750" dirty="0">
              <a:latin typeface="メイリオ" panose="020B0604030504040204" pitchFamily="50" charset="-128"/>
              <a:ea typeface="メイリオ" panose="020B0604030504040204" pitchFamily="50" charset="-128"/>
            </a:endParaRPr>
          </a:p>
          <a:p>
            <a:pPr marL="0" indent="0" algn="l">
              <a:lnSpc>
                <a:spcPts val="1085"/>
              </a:lnSpc>
              <a:buNone/>
            </a:pPr>
            <a:r>
              <a:rPr lang="en-US" sz="750"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大幅に削減する。</a:t>
            </a:r>
            <a:endParaRPr lang="en-US" sz="750" dirty="0">
              <a:latin typeface="メイリオ" panose="020B0604030504040204" pitchFamily="50" charset="-128"/>
              <a:ea typeface="メイリオ" panose="020B0604030504040204" pitchFamily="50" charset="-128"/>
            </a:endParaRPr>
          </a:p>
        </p:txBody>
      </p:sp>
      <p:sp>
        <p:nvSpPr>
          <p:cNvPr id="65" name="Text 14">
            <a:extLst>
              <a:ext uri="{FF2B5EF4-FFF2-40B4-BE49-F238E27FC236}">
                <a16:creationId xmlns:a16="http://schemas.microsoft.com/office/drawing/2014/main" id="{73358540-005C-1745-017B-1FDC66F24818}"/>
              </a:ext>
            </a:extLst>
          </p:cNvPr>
          <p:cNvSpPr/>
          <p:nvPr/>
        </p:nvSpPr>
        <p:spPr>
          <a:xfrm>
            <a:off x="2849743" y="3933131"/>
            <a:ext cx="5257800" cy="137849"/>
          </a:xfrm>
          <a:prstGeom prst="rect">
            <a:avLst/>
          </a:prstGeom>
          <a:noFill/>
          <a:ln/>
        </p:spPr>
        <p:txBody>
          <a:bodyPr wrap="none" lIns="0" tIns="0" rIns="0" bIns="0" rtlCol="0" anchor="ctr"/>
          <a:lstStyle/>
          <a:p>
            <a:pPr marL="0" indent="0" algn="l">
              <a:lnSpc>
                <a:spcPts val="1085"/>
              </a:lnSpc>
              <a:buNone/>
            </a:pPr>
            <a:r>
              <a:rPr lang="en-US" sz="750" u="none" dirty="0">
                <a:solidFill>
                  <a:srgbClr val="4D4D4D"/>
                </a:solidFill>
                <a:latin typeface="メイリオ" panose="020B0604030504040204" pitchFamily="50" charset="-128"/>
                <a:ea typeface="メイリオ" panose="020B0604030504040204" pitchFamily="50" charset="-128"/>
                <a:cs typeface="Hiragino Kaku Gothic ProN" pitchFamily="34" charset="-120"/>
              </a:rPr>
              <a:t>※全体の底上げ施策として、特に処分量の多い大手処分業者に対する「再資源化状況の報告・公表制度」も創設されます。</a:t>
            </a:r>
            <a:endParaRPr lang="en-US" sz="750" dirty="0">
              <a:latin typeface="メイリオ" panose="020B0604030504040204" pitchFamily="50" charset="-128"/>
              <a:ea typeface="メイリオ" panose="020B0604030504040204" pitchFamily="50" charset="-128"/>
            </a:endParaRPr>
          </a:p>
        </p:txBody>
      </p:sp>
      <p:sp>
        <p:nvSpPr>
          <p:cNvPr id="67" name="Text 15">
            <a:extLst>
              <a:ext uri="{FF2B5EF4-FFF2-40B4-BE49-F238E27FC236}">
                <a16:creationId xmlns:a16="http://schemas.microsoft.com/office/drawing/2014/main" id="{23C145CC-7B13-19A1-85D2-CF8AB0B42B0F}"/>
              </a:ext>
            </a:extLst>
          </p:cNvPr>
          <p:cNvSpPr/>
          <p:nvPr/>
        </p:nvSpPr>
        <p:spPr>
          <a:xfrm>
            <a:off x="857247" y="605383"/>
            <a:ext cx="6667504" cy="494709"/>
          </a:xfrm>
          <a:prstGeom prst="rect">
            <a:avLst/>
          </a:prstGeom>
          <a:noFill/>
          <a:ln/>
        </p:spPr>
        <p:txBody>
          <a:bodyPr wrap="none" lIns="0" tIns="0" rIns="0" bIns="0" rtlCol="0" anchor="ctr"/>
          <a:lstStyle/>
          <a:p>
            <a:pPr marL="0" indent="0" algn="ctr">
              <a:lnSpc>
                <a:spcPts val="1948"/>
              </a:lnSpc>
              <a:buNone/>
            </a:pPr>
            <a:r>
              <a:rPr lang="en-US" sz="1500" b="1" u="none" dirty="0" err="1">
                <a:solidFill>
                  <a:srgbClr val="333333"/>
                </a:solidFill>
                <a:latin typeface="メイリオ" panose="020B0604030504040204" pitchFamily="50" charset="-128"/>
                <a:ea typeface="メイリオ" panose="020B0604030504040204" pitchFamily="50" charset="-128"/>
                <a:cs typeface="Hiragino Kaku Gothic ProN" pitchFamily="34" charset="-120"/>
              </a:rPr>
              <a:t>高品質な再生材の確保とGHG削減を実現する高度な認定制度</a:t>
            </a:r>
            <a:endParaRPr lang="en-US" sz="15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966515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pic>
        <p:nvPicPr>
          <p:cNvPr id="4"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 y="-6"/>
            <a:ext cx="8382000" cy="554698"/>
          </a:xfrm>
          <a:prstGeom prst="rect">
            <a:avLst/>
          </a:prstGeom>
        </p:spPr>
      </p:pic>
      <p:pic>
        <p:nvPicPr>
          <p:cNvPr id="5"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5910" y="135823"/>
            <a:ext cx="57150" cy="313982"/>
          </a:xfrm>
          <a:prstGeom prst="rect">
            <a:avLst/>
          </a:prstGeom>
        </p:spPr>
      </p:pic>
      <p:sp>
        <p:nvSpPr>
          <p:cNvPr id="6" name="Text 0"/>
          <p:cNvSpPr/>
          <p:nvPr/>
        </p:nvSpPr>
        <p:spPr>
          <a:xfrm>
            <a:off x="426655" y="151404"/>
            <a:ext cx="6151525" cy="304800"/>
          </a:xfrm>
          <a:prstGeom prst="rect">
            <a:avLst/>
          </a:prstGeom>
          <a:noFill/>
          <a:ln/>
        </p:spPr>
        <p:txBody>
          <a:bodyPr wrap="square" lIns="0" tIns="0" rIns="0" bIns="0" rtlCol="0" anchor="t"/>
          <a:lstStyle/>
          <a:p>
            <a:pPr marL="0" indent="0" algn="l">
              <a:lnSpc>
                <a:spcPts val="2000"/>
              </a:lnSpc>
              <a:buNone/>
            </a:pPr>
            <a:r>
              <a:rPr lang="en-US" sz="2000" b="1" u="none" dirty="0" err="1">
                <a:solidFill>
                  <a:srgbClr val="FFFFFF"/>
                </a:solidFill>
                <a:latin typeface="Hiragino Kaku Gothic ProN" pitchFamily="34" charset="0"/>
                <a:ea typeface="Hiragino Kaku Gothic ProN" pitchFamily="34" charset="-122"/>
                <a:cs typeface="Hiragino Kaku Gothic ProN" pitchFamily="34" charset="-120"/>
              </a:rPr>
              <a:t>再資源化等高度化法</a:t>
            </a:r>
            <a:r>
              <a:rPr lang="ja-JP" altLang="en-US" sz="2000" b="1" u="none" dirty="0">
                <a:solidFill>
                  <a:srgbClr val="FFFFFF"/>
                </a:solidFill>
                <a:latin typeface="Hiragino Kaku Gothic ProN" pitchFamily="34" charset="0"/>
                <a:ea typeface="Hiragino Kaku Gothic ProN" pitchFamily="34" charset="-122"/>
                <a:cs typeface="Hiragino Kaku Gothic ProN" pitchFamily="34" charset="-120"/>
              </a:rPr>
              <a:t>認定事業者と要件</a:t>
            </a:r>
            <a:endParaRPr lang="en-US" sz="2000" dirty="0"/>
          </a:p>
        </p:txBody>
      </p:sp>
      <p:pic>
        <p:nvPicPr>
          <p:cNvPr id="7" name="Image 3" descr="preencoded.png"/>
          <p:cNvPicPr>
            <a:picLocks noChangeAspect="1"/>
          </p:cNvPicPr>
          <p:nvPr/>
        </p:nvPicPr>
        <p:blipFill>
          <a:blip r:embed="rId5"/>
          <a:stretch>
            <a:fillRect/>
          </a:stretch>
        </p:blipFill>
        <p:spPr>
          <a:xfrm>
            <a:off x="6695433" y="85965"/>
            <a:ext cx="1492767" cy="360714"/>
          </a:xfrm>
          <a:prstGeom prst="rect">
            <a:avLst/>
          </a:prstGeom>
        </p:spPr>
      </p:pic>
      <p:pic>
        <p:nvPicPr>
          <p:cNvPr id="8" name="Image 4" descr="preencoded.png"/>
          <p:cNvPicPr>
            <a:picLocks noChangeAspect="1"/>
          </p:cNvPicPr>
          <p:nvPr/>
        </p:nvPicPr>
        <p:blipFill>
          <a:blip r:embed="rId6"/>
          <a:stretch>
            <a:fillRect/>
          </a:stretch>
        </p:blipFill>
        <p:spPr>
          <a:xfrm>
            <a:off x="225910" y="706102"/>
            <a:ext cx="3230774" cy="3538023"/>
          </a:xfrm>
          <a:prstGeom prst="rect">
            <a:avLst/>
          </a:prstGeom>
          <a:ln>
            <a:solidFill>
              <a:schemeClr val="tx1"/>
            </a:solidFill>
          </a:ln>
        </p:spPr>
      </p:pic>
      <p:sp>
        <p:nvSpPr>
          <p:cNvPr id="9" name="Text 1"/>
          <p:cNvSpPr/>
          <p:nvPr/>
        </p:nvSpPr>
        <p:spPr>
          <a:xfrm>
            <a:off x="1654820" y="4252518"/>
            <a:ext cx="1801879" cy="256346"/>
          </a:xfrm>
          <a:prstGeom prst="rect">
            <a:avLst/>
          </a:prstGeom>
          <a:noFill/>
          <a:ln/>
        </p:spPr>
        <p:txBody>
          <a:bodyPr wrap="square" lIns="0" tIns="0" rIns="0" bIns="0" rtlCol="0" anchor="t"/>
          <a:lstStyle/>
          <a:p>
            <a:pPr marL="0" indent="0" algn="r">
              <a:lnSpc>
                <a:spcPts val="600"/>
              </a:lnSpc>
              <a:buNone/>
            </a:pPr>
            <a:r>
              <a:rPr lang="en-US" sz="400" u="none" dirty="0">
                <a:solidFill>
                  <a:srgbClr val="333333"/>
                </a:solidFill>
                <a:latin typeface="Hiragino Kaku Gothic ProN" pitchFamily="34" charset="0"/>
                <a:ea typeface="Hiragino Kaku Gothic ProN" pitchFamily="34" charset="-122"/>
                <a:cs typeface="Hiragino Kaku Gothic ProN" pitchFamily="34" charset="-120"/>
              </a:rPr>
              <a:t>出典：環境省　再資源化事業高度化法　広報サイト</a:t>
            </a:r>
            <a:endParaRPr lang="en-US" sz="400" dirty="0"/>
          </a:p>
        </p:txBody>
      </p:sp>
      <p:sp>
        <p:nvSpPr>
          <p:cNvPr id="2" name="スライド番号プレースホルダー 1">
            <a:extLst>
              <a:ext uri="{FF2B5EF4-FFF2-40B4-BE49-F238E27FC236}">
                <a16:creationId xmlns:a16="http://schemas.microsoft.com/office/drawing/2014/main" id="{C8F8C588-2BE3-FB6E-7A49-04A2B2F1CEE9}"/>
              </a:ext>
            </a:extLst>
          </p:cNvPr>
          <p:cNvSpPr>
            <a:spLocks noGrp="1"/>
          </p:cNvSpPr>
          <p:nvPr>
            <p:ph type="sldNum" sz="quarter" idx="12"/>
          </p:nvPr>
        </p:nvSpPr>
        <p:spPr/>
        <p:txBody>
          <a:bodyPr/>
          <a:lstStyle/>
          <a:p>
            <a:fld id="{50609A32-C395-45AD-A6EA-A6CD75725795}" type="slidenum">
              <a:rPr kumimoji="1" lang="ja-JP" altLang="en-US" smtClean="0"/>
              <a:t>6</a:t>
            </a:fld>
            <a:endParaRPr kumimoji="1" lang="ja-JP" altLang="en-US" dirty="0"/>
          </a:p>
        </p:txBody>
      </p:sp>
      <p:grpSp>
        <p:nvGrpSpPr>
          <p:cNvPr id="19" name="グループ化 18">
            <a:extLst>
              <a:ext uri="{FF2B5EF4-FFF2-40B4-BE49-F238E27FC236}">
                <a16:creationId xmlns:a16="http://schemas.microsoft.com/office/drawing/2014/main" id="{106E835B-A54E-A05F-3606-5725EA62403C}"/>
              </a:ext>
            </a:extLst>
          </p:cNvPr>
          <p:cNvGrpSpPr/>
          <p:nvPr/>
        </p:nvGrpSpPr>
        <p:grpSpPr>
          <a:xfrm>
            <a:off x="3544216" y="1063214"/>
            <a:ext cx="4846198" cy="1867524"/>
            <a:chOff x="89453" y="830005"/>
            <a:chExt cx="4846198" cy="1867524"/>
          </a:xfrm>
        </p:grpSpPr>
        <p:sp>
          <p:nvSpPr>
            <p:cNvPr id="16" name="テキスト ボックス 15">
              <a:extLst>
                <a:ext uri="{FF2B5EF4-FFF2-40B4-BE49-F238E27FC236}">
                  <a16:creationId xmlns:a16="http://schemas.microsoft.com/office/drawing/2014/main" id="{3F094C36-D5FF-6708-FA9D-152DE3404109}"/>
                </a:ext>
              </a:extLst>
            </p:cNvPr>
            <p:cNvSpPr txBox="1"/>
            <p:nvPr/>
          </p:nvSpPr>
          <p:spPr>
            <a:xfrm>
              <a:off x="89453" y="1137486"/>
              <a:ext cx="4846198" cy="1477328"/>
            </a:xfrm>
            <a:prstGeom prst="rect">
              <a:avLst/>
            </a:prstGeom>
            <a:noFill/>
          </p:spPr>
          <p:txBody>
            <a:bodyPr wrap="none" rtlCol="0">
              <a:spAutoFit/>
            </a:bodyPr>
            <a:lstStyle/>
            <a:p>
              <a:pPr marL="171450" indent="-171450">
                <a:buFont typeface="Arial" panose="020B0604020202020204" pitchFamily="34" charset="0"/>
                <a:buChar char="•"/>
              </a:pPr>
              <a:r>
                <a:rPr kumimoji="1" lang="ja-JP" altLang="en-US" sz="1000" b="1" dirty="0">
                  <a:latin typeface="メイリオ" panose="020B0604030504040204" pitchFamily="50" charset="-128"/>
                  <a:ea typeface="メイリオ" panose="020B0604030504040204" pitchFamily="50" charset="-128"/>
                </a:rPr>
                <a:t>通常の再資源化技術より、高度な技術を用いて特定の再生材を回収できるもの</a:t>
              </a:r>
              <a:endParaRPr kumimoji="1" lang="en-US" altLang="ja-JP" sz="1000" b="1" dirty="0">
                <a:latin typeface="メイリオ" panose="020B0604030504040204" pitchFamily="50" charset="-128"/>
                <a:ea typeface="メイリオ" panose="020B0604030504040204" pitchFamily="50" charset="-128"/>
              </a:endParaRPr>
            </a:p>
            <a:p>
              <a:r>
                <a:rPr kumimoji="1" lang="ja-JP" altLang="en-US" sz="1000" b="1" dirty="0">
                  <a:latin typeface="メイリオ" panose="020B0604030504040204" pitchFamily="50" charset="-128"/>
                  <a:ea typeface="メイリオ" panose="020B0604030504040204" pitchFamily="50" charset="-128"/>
                </a:rPr>
                <a:t>　（</a:t>
              </a:r>
              <a:r>
                <a:rPr kumimoji="1" lang="en-US" altLang="ja-JP" sz="1000" b="1" dirty="0">
                  <a:latin typeface="メイリオ" panose="020B0604030504040204" pitchFamily="50" charset="-128"/>
                  <a:ea typeface="メイリオ" panose="020B0604030504040204" pitchFamily="50" charset="-128"/>
                </a:rPr>
                <a:t>ex</a:t>
              </a:r>
              <a:r>
                <a:rPr kumimoji="1" lang="ja-JP" altLang="en-US" sz="1000" b="1" dirty="0">
                  <a:latin typeface="メイリオ" panose="020B0604030504040204" pitchFamily="50" charset="-128"/>
                  <a:ea typeface="メイリオ" panose="020B0604030504040204" pitchFamily="50" charset="-128"/>
                </a:rPr>
                <a:t>　</a:t>
              </a:r>
              <a:r>
                <a:rPr kumimoji="1" lang="ja-JP" altLang="en-US" sz="1000" b="1" dirty="0">
                  <a:highlight>
                    <a:srgbClr val="00FFFF"/>
                  </a:highlight>
                  <a:latin typeface="メイリオ" panose="020B0604030504040204" pitchFamily="50" charset="-128"/>
                  <a:ea typeface="メイリオ" panose="020B0604030504040204" pitchFamily="50" charset="-128"/>
                </a:rPr>
                <a:t>太陽電池にあっては、水平リサイクルが可能な品質のガラスの回収</a:t>
              </a:r>
              <a:r>
                <a:rPr kumimoji="1" lang="ja-JP" altLang="en-US" sz="1000" b="1" dirty="0">
                  <a:latin typeface="メイリオ" panose="020B0604030504040204" pitchFamily="50" charset="-128"/>
                  <a:ea typeface="メイリオ" panose="020B0604030504040204" pitchFamily="50" charset="-128"/>
                </a:rPr>
                <a:t>等）</a:t>
              </a:r>
              <a:endParaRPr kumimoji="1" lang="en-US" altLang="ja-JP" sz="1000" b="1" dirty="0">
                <a:latin typeface="メイリオ" panose="020B0604030504040204" pitchFamily="50" charset="-128"/>
                <a:ea typeface="メイリオ" panose="020B0604030504040204" pitchFamily="50" charset="-128"/>
              </a:endParaRPr>
            </a:p>
            <a:p>
              <a:endParaRPr kumimoji="1" lang="en-US" altLang="ja-JP" sz="1000" b="1"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000" b="1" dirty="0">
                  <a:latin typeface="メイリオ" panose="020B0604030504040204" pitchFamily="50" charset="-128"/>
                  <a:ea typeface="メイリオ" panose="020B0604030504040204" pitchFamily="50" charset="-128"/>
                </a:rPr>
                <a:t>廃棄物処理法と同等の生活環境保全上対策が必要</a:t>
              </a:r>
              <a:endParaRPr kumimoji="1" lang="en-US" altLang="ja-JP" sz="1000" b="1"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endParaRPr kumimoji="1" lang="en-US" altLang="ja-JP" sz="1000" b="1"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000" b="1" dirty="0">
                  <a:latin typeface="メイリオ" panose="020B0604030504040204" pitchFamily="50" charset="-128"/>
                  <a:ea typeface="メイリオ" panose="020B0604030504040204" pitchFamily="50" charset="-128"/>
                </a:rPr>
                <a:t>温室効果ガス削減効果・資源循環効果の両方の指標設定が必要</a:t>
              </a:r>
              <a:endParaRPr kumimoji="1" lang="en-US" altLang="ja-JP" sz="1000" b="1"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endParaRPr kumimoji="1" lang="en-US" altLang="ja-JP" sz="1000" b="1"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000" b="1" dirty="0">
                  <a:latin typeface="メイリオ" panose="020B0604030504040204" pitchFamily="50" charset="-128"/>
                  <a:ea typeface="メイリオ" panose="020B0604030504040204" pitchFamily="50" charset="-128"/>
                </a:rPr>
                <a:t>指定した廃棄物ごとに技術的な基準を満たす必要があり</a:t>
              </a:r>
              <a:endParaRPr kumimoji="1" lang="en-US" altLang="ja-JP" sz="1000" b="1"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endParaRPr kumimoji="1" lang="ja-JP" altLang="en-US" sz="1000" b="1"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DD1118C9-7D18-A626-54CF-58A9143A9738}"/>
                </a:ext>
              </a:extLst>
            </p:cNvPr>
            <p:cNvSpPr txBox="1"/>
            <p:nvPr/>
          </p:nvSpPr>
          <p:spPr>
            <a:xfrm>
              <a:off x="1968028" y="2532099"/>
              <a:ext cx="2913121" cy="165430"/>
            </a:xfrm>
            <a:prstGeom prst="rect">
              <a:avLst/>
            </a:prstGeom>
            <a:noFill/>
          </p:spPr>
          <p:txBody>
            <a:bodyPr wrap="square">
              <a:spAutoFit/>
            </a:bodyPr>
            <a:lstStyle/>
            <a:p>
              <a:pPr algn="r">
                <a:lnSpc>
                  <a:spcPts val="600"/>
                </a:lnSpc>
              </a:pPr>
              <a:r>
                <a:rPr lang="en-US" altLang="ja-JP" sz="400" u="none" dirty="0" err="1">
                  <a:solidFill>
                    <a:srgbClr val="333333"/>
                  </a:solidFill>
                  <a:latin typeface="メイリオ" panose="020B0604030504040204" pitchFamily="50" charset="-128"/>
                  <a:ea typeface="メイリオ" panose="020B0604030504040204" pitchFamily="50" charset="-128"/>
                  <a:cs typeface="Hiragino Kaku Gothic ProN" pitchFamily="34" charset="-120"/>
                </a:rPr>
                <a:t>出典：環境省</a:t>
              </a:r>
              <a:r>
                <a:rPr lang="ja-JP" altLang="en-US" sz="400"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　</a:t>
              </a:r>
              <a:r>
                <a:rPr lang="en-US" altLang="ja-JP" sz="400"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2025</a:t>
              </a:r>
              <a:r>
                <a:rPr lang="ja-JP" altLang="en-US" sz="400"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年</a:t>
              </a:r>
              <a:r>
                <a:rPr lang="en-US" altLang="ja-JP" sz="400"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12</a:t>
              </a:r>
              <a:r>
                <a:rPr lang="ja-JP" altLang="en-US" sz="400"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月</a:t>
              </a:r>
              <a:r>
                <a:rPr lang="ja-JP" altLang="ja-JP" sz="400" dirty="0">
                  <a:latin typeface="メイリオ" panose="020B0604030504040204" pitchFamily="50" charset="-128"/>
                  <a:ea typeface="メイリオ" panose="020B0604030504040204" pitchFamily="50" charset="-128"/>
                </a:rPr>
                <a:t>資源循環の促進のための再資源化事業等の 高度化に関する法律について</a:t>
              </a:r>
              <a:r>
                <a:rPr lang="ja-JP" altLang="en-US" sz="400" dirty="0">
                  <a:latin typeface="メイリオ" panose="020B0604030504040204" pitchFamily="50" charset="-128"/>
                  <a:ea typeface="メイリオ" panose="020B0604030504040204" pitchFamily="50" charset="-128"/>
                </a:rPr>
                <a:t>より浜田作成</a:t>
              </a:r>
              <a:r>
                <a:rPr lang="en-US" altLang="ja-JP" sz="400" u="none" dirty="0">
                  <a:solidFill>
                    <a:srgbClr val="333333"/>
                  </a:solidFill>
                  <a:latin typeface="メイリオ" panose="020B0604030504040204" pitchFamily="50" charset="-128"/>
                  <a:ea typeface="メイリオ" panose="020B0604030504040204" pitchFamily="50" charset="-128"/>
                  <a:cs typeface="Hiragino Kaku Gothic ProN" pitchFamily="34" charset="-120"/>
                </a:rPr>
                <a:t>　</a:t>
              </a:r>
              <a:endParaRPr lang="en-US" altLang="ja-JP" sz="400" dirty="0">
                <a:latin typeface="メイリオ" panose="020B0604030504040204" pitchFamily="50" charset="-128"/>
                <a:ea typeface="メイリオ" panose="020B0604030504040204" pitchFamily="50" charset="-128"/>
              </a:endParaRPr>
            </a:p>
          </p:txBody>
        </p:sp>
        <p:sp>
          <p:nvSpPr>
            <p:cNvPr id="18" name="正方形/長方形 17">
              <a:extLst>
                <a:ext uri="{FF2B5EF4-FFF2-40B4-BE49-F238E27FC236}">
                  <a16:creationId xmlns:a16="http://schemas.microsoft.com/office/drawing/2014/main" id="{89C5DBA1-B8D4-BBBB-9057-A2C6EDCBBFF6}"/>
                </a:ext>
              </a:extLst>
            </p:cNvPr>
            <p:cNvSpPr/>
            <p:nvPr/>
          </p:nvSpPr>
          <p:spPr>
            <a:xfrm>
              <a:off x="139148" y="988943"/>
              <a:ext cx="4735995" cy="153559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AEEE03FD-971E-A030-D1E4-8D23A5ACED83}"/>
                </a:ext>
              </a:extLst>
            </p:cNvPr>
            <p:cNvSpPr/>
            <p:nvPr/>
          </p:nvSpPr>
          <p:spPr>
            <a:xfrm>
              <a:off x="367021" y="830005"/>
              <a:ext cx="1600928" cy="233209"/>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tx1"/>
                  </a:solidFill>
                  <a:latin typeface="メイリオ" panose="020B0604030504040204" pitchFamily="50" charset="-128"/>
                  <a:ea typeface="メイリオ" panose="020B0604030504040204" pitchFamily="50" charset="-128"/>
                </a:rPr>
                <a:t>類型②に求める要件例</a:t>
              </a:r>
            </a:p>
          </p:txBody>
        </p:sp>
      </p:grpSp>
      <p:sp>
        <p:nvSpPr>
          <p:cNvPr id="22" name="テキスト ボックス 21">
            <a:extLst>
              <a:ext uri="{FF2B5EF4-FFF2-40B4-BE49-F238E27FC236}">
                <a16:creationId xmlns:a16="http://schemas.microsoft.com/office/drawing/2014/main" id="{98A81EA7-1B32-8AB9-C809-4A58FD92B77F}"/>
              </a:ext>
            </a:extLst>
          </p:cNvPr>
          <p:cNvSpPr txBox="1"/>
          <p:nvPr/>
        </p:nvSpPr>
        <p:spPr>
          <a:xfrm>
            <a:off x="3748102" y="3197608"/>
            <a:ext cx="4499733" cy="707886"/>
          </a:xfrm>
          <a:prstGeom prst="rect">
            <a:avLst/>
          </a:prstGeom>
          <a:noFill/>
        </p:spPr>
        <p:txBody>
          <a:bodyPr wrap="square">
            <a:spAutoFit/>
          </a:bodyPr>
          <a:lstStyle/>
          <a:p>
            <a:pPr algn="ctr"/>
            <a:r>
              <a:rPr lang="ja-JP" altLang="en-US" sz="2000" dirty="0">
                <a:latin typeface="メイリオ" panose="020B0604030504040204" pitchFamily="50" charset="-128"/>
                <a:ea typeface="メイリオ" panose="020B0604030504040204" pitchFamily="50" charset="-128"/>
              </a:rPr>
              <a:t>太陽光パネルの類型②の要件として</a:t>
            </a:r>
            <a:r>
              <a:rPr lang="ja-JP" altLang="en-US" sz="2000" b="1" u="sng" dirty="0">
                <a:solidFill>
                  <a:srgbClr val="FF0000"/>
                </a:solidFill>
                <a:latin typeface="メイリオ" panose="020B0604030504040204" pitchFamily="50" charset="-128"/>
                <a:ea typeface="メイリオ" panose="020B0604030504040204" pitchFamily="50" charset="-128"/>
              </a:rPr>
              <a:t>ガラスの水平リサイクル</a:t>
            </a:r>
            <a:r>
              <a:rPr lang="ja-JP" altLang="en-US" sz="2000" dirty="0">
                <a:latin typeface="メイリオ" panose="020B0604030504040204" pitchFamily="50" charset="-128"/>
                <a:ea typeface="メイリオ" panose="020B0604030504040204" pitchFamily="50" charset="-128"/>
              </a:rPr>
              <a:t>が必要</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pic>
        <p:nvPicPr>
          <p:cNvPr id="4"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 y="-6"/>
            <a:ext cx="8382000" cy="554698"/>
          </a:xfrm>
          <a:prstGeom prst="rect">
            <a:avLst/>
          </a:prstGeom>
        </p:spPr>
      </p:pic>
      <p:pic>
        <p:nvPicPr>
          <p:cNvPr id="5"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5910" y="135823"/>
            <a:ext cx="57150" cy="313982"/>
          </a:xfrm>
          <a:prstGeom prst="rect">
            <a:avLst/>
          </a:prstGeom>
        </p:spPr>
      </p:pic>
      <p:sp>
        <p:nvSpPr>
          <p:cNvPr id="6" name="Text 0"/>
          <p:cNvSpPr/>
          <p:nvPr/>
        </p:nvSpPr>
        <p:spPr>
          <a:xfrm>
            <a:off x="426655" y="151404"/>
            <a:ext cx="6151525" cy="304800"/>
          </a:xfrm>
          <a:prstGeom prst="rect">
            <a:avLst/>
          </a:prstGeom>
          <a:noFill/>
          <a:ln/>
        </p:spPr>
        <p:txBody>
          <a:bodyPr wrap="square" lIns="0" tIns="0" rIns="0" bIns="0" rtlCol="0" anchor="t"/>
          <a:lstStyle/>
          <a:p>
            <a:pPr marL="0" indent="0" algn="l">
              <a:lnSpc>
                <a:spcPts val="2000"/>
              </a:lnSpc>
              <a:buNone/>
            </a:pPr>
            <a:r>
              <a:rPr lang="ja-JP" altLang="en-US" sz="2000" b="1" u="none" dirty="0">
                <a:solidFill>
                  <a:srgbClr val="FFFFFF"/>
                </a:solidFill>
                <a:latin typeface="Hiragino Kaku Gothic ProN" pitchFamily="34" charset="0"/>
                <a:ea typeface="Hiragino Kaku Gothic ProN" pitchFamily="34" charset="-122"/>
                <a:cs typeface="Hiragino Kaku Gothic ProN" pitchFamily="34" charset="-120"/>
              </a:rPr>
              <a:t>高度化法認定フロー</a:t>
            </a:r>
            <a:endParaRPr lang="en-US" sz="2000" dirty="0"/>
          </a:p>
        </p:txBody>
      </p:sp>
      <p:pic>
        <p:nvPicPr>
          <p:cNvPr id="7" name="Image 3" descr="preencoded.png"/>
          <p:cNvPicPr>
            <a:picLocks noChangeAspect="1"/>
          </p:cNvPicPr>
          <p:nvPr/>
        </p:nvPicPr>
        <p:blipFill>
          <a:blip r:embed="rId5"/>
          <a:stretch>
            <a:fillRect/>
          </a:stretch>
        </p:blipFill>
        <p:spPr>
          <a:xfrm>
            <a:off x="6695433" y="85965"/>
            <a:ext cx="1492767" cy="360714"/>
          </a:xfrm>
          <a:prstGeom prst="rect">
            <a:avLst/>
          </a:prstGeom>
        </p:spPr>
      </p:pic>
      <p:sp>
        <p:nvSpPr>
          <p:cNvPr id="8" name="Text 1"/>
          <p:cNvSpPr/>
          <p:nvPr/>
        </p:nvSpPr>
        <p:spPr>
          <a:xfrm>
            <a:off x="744362" y="619125"/>
            <a:ext cx="6893273" cy="476250"/>
          </a:xfrm>
          <a:prstGeom prst="rect">
            <a:avLst/>
          </a:prstGeom>
          <a:noFill/>
          <a:ln/>
        </p:spPr>
        <p:txBody>
          <a:bodyPr wrap="square" lIns="0" tIns="0" rIns="0" bIns="0" rtlCol="0" anchor="ctr"/>
          <a:lstStyle/>
          <a:p>
            <a:pPr marL="0" indent="0" algn="ctr">
              <a:lnSpc>
                <a:spcPts val="1700"/>
              </a:lnSpc>
              <a:buNone/>
            </a:pPr>
            <a:r>
              <a:rPr lang="en-US" sz="1500" b="1" u="none" dirty="0">
                <a:solidFill>
                  <a:srgbClr val="333333"/>
                </a:solidFill>
                <a:latin typeface="Noto Sans JP" pitchFamily="34" charset="0"/>
                <a:ea typeface="Noto Sans JP" pitchFamily="34" charset="-122"/>
                <a:cs typeface="Noto Sans JP" pitchFamily="34" charset="-120"/>
              </a:rPr>
              <a:t>再資源化等高度化法　高度分離・回収事業　第0001号に認定</a:t>
            </a:r>
            <a:endParaRPr lang="en-US" sz="1500" dirty="0"/>
          </a:p>
        </p:txBody>
      </p:sp>
      <p:sp>
        <p:nvSpPr>
          <p:cNvPr id="2" name="スライド番号プレースホルダー 1">
            <a:extLst>
              <a:ext uri="{FF2B5EF4-FFF2-40B4-BE49-F238E27FC236}">
                <a16:creationId xmlns:a16="http://schemas.microsoft.com/office/drawing/2014/main" id="{26899BA5-BEB3-83F1-E100-BE7AE7ACAFE8}"/>
              </a:ext>
            </a:extLst>
          </p:cNvPr>
          <p:cNvSpPr>
            <a:spLocks noGrp="1"/>
          </p:cNvSpPr>
          <p:nvPr>
            <p:ph type="sldNum" sz="quarter" idx="12"/>
          </p:nvPr>
        </p:nvSpPr>
        <p:spPr/>
        <p:txBody>
          <a:bodyPr/>
          <a:lstStyle/>
          <a:p>
            <a:fld id="{50609A32-C395-45AD-A6EA-A6CD75725795}" type="slidenum">
              <a:rPr kumimoji="1" lang="ja-JP" altLang="en-US" smtClean="0"/>
              <a:t>7</a:t>
            </a:fld>
            <a:endParaRPr kumimoji="1" lang="ja-JP" altLang="en-US" dirty="0"/>
          </a:p>
        </p:txBody>
      </p:sp>
      <p:pic>
        <p:nvPicPr>
          <p:cNvPr id="16" name="図 15">
            <a:extLst>
              <a:ext uri="{FF2B5EF4-FFF2-40B4-BE49-F238E27FC236}">
                <a16:creationId xmlns:a16="http://schemas.microsoft.com/office/drawing/2014/main" id="{A6F8E142-00A6-5E4D-F8E7-7D05FD9DD9FB}"/>
              </a:ext>
            </a:extLst>
          </p:cNvPr>
          <p:cNvPicPr>
            <a:picLocks noChangeAspect="1"/>
          </p:cNvPicPr>
          <p:nvPr/>
        </p:nvPicPr>
        <p:blipFill>
          <a:blip r:embed="rId6"/>
          <a:srcRect t="13131" b="23233"/>
          <a:stretch>
            <a:fillRect/>
          </a:stretch>
        </p:blipFill>
        <p:spPr>
          <a:xfrm rot="10800000">
            <a:off x="569204" y="1137962"/>
            <a:ext cx="7243587" cy="3256974"/>
          </a:xfrm>
          <a:prstGeom prst="rect">
            <a:avLst/>
          </a:prstGeom>
        </p:spPr>
      </p:pic>
      <p:sp>
        <p:nvSpPr>
          <p:cNvPr id="9" name="テキスト ボックス 8">
            <a:extLst>
              <a:ext uri="{FF2B5EF4-FFF2-40B4-BE49-F238E27FC236}">
                <a16:creationId xmlns:a16="http://schemas.microsoft.com/office/drawing/2014/main" id="{980F60EE-D7E2-D3EF-ED39-CC72524BFA98}"/>
              </a:ext>
            </a:extLst>
          </p:cNvPr>
          <p:cNvSpPr txBox="1"/>
          <p:nvPr/>
        </p:nvSpPr>
        <p:spPr>
          <a:xfrm>
            <a:off x="4430130" y="4412975"/>
            <a:ext cx="2883341"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en-US" altLang="ja-JP" sz="500" dirty="0">
                <a:latin typeface="メイリオ" panose="020B0604030504040204" pitchFamily="50" charset="-128"/>
                <a:ea typeface="メイリオ" panose="020B0604030504040204" pitchFamily="50" charset="-128"/>
              </a:rPr>
              <a:t>※</a:t>
            </a:r>
            <a:r>
              <a:rPr lang="ja-JP" altLang="en-US" sz="500" dirty="0">
                <a:latin typeface="メイリオ" panose="020B0604030504040204" pitchFamily="50" charset="-128"/>
                <a:ea typeface="メイリオ" panose="020B0604030504040204" pitchFamily="50" charset="-128"/>
              </a:rPr>
              <a:t>１ホットナイフ分離法は株式会社エヌ・ピー・シーの登録商標です。</a:t>
            </a:r>
            <a:endParaRPr lang="en-US" altLang="ja-JP" sz="500"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8C61C144-C40F-CF80-7FB0-15037A30F6E6}"/>
              </a:ext>
            </a:extLst>
          </p:cNvPr>
          <p:cNvSpPr txBox="1"/>
          <p:nvPr/>
        </p:nvSpPr>
        <p:spPr>
          <a:xfrm>
            <a:off x="2912960" y="1393930"/>
            <a:ext cx="531080"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en-US" altLang="ja-JP" sz="500" dirty="0">
                <a:latin typeface="メイリオ" panose="020B0604030504040204" pitchFamily="50" charset="-128"/>
                <a:ea typeface="メイリオ" panose="020B0604030504040204" pitchFamily="50" charset="-128"/>
              </a:rPr>
              <a:t>※</a:t>
            </a:r>
            <a:r>
              <a:rPr lang="ja-JP" altLang="en-US" sz="500" dirty="0">
                <a:latin typeface="メイリオ" panose="020B0604030504040204" pitchFamily="50" charset="-128"/>
                <a:ea typeface="メイリオ" panose="020B0604030504040204" pitchFamily="50" charset="-128"/>
              </a:rPr>
              <a:t>１</a:t>
            </a:r>
            <a:endParaRPr lang="en-US" altLang="ja-JP" sz="5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3E676-5FD0-5F32-68AC-62C01DE1F717}"/>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E4342ECC-D0D7-F7A6-AF2B-B310876DD11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 y="-6"/>
            <a:ext cx="8382000" cy="554698"/>
          </a:xfrm>
          <a:prstGeom prst="rect">
            <a:avLst/>
          </a:prstGeom>
        </p:spPr>
      </p:pic>
      <p:pic>
        <p:nvPicPr>
          <p:cNvPr id="4" name="Image 1" descr="preencoded.png">
            <a:extLst>
              <a:ext uri="{FF2B5EF4-FFF2-40B4-BE49-F238E27FC236}">
                <a16:creationId xmlns:a16="http://schemas.microsoft.com/office/drawing/2014/main" id="{EEE16E7B-DF74-3CF3-8A1D-C06B0AA219C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5910" y="135823"/>
            <a:ext cx="57150" cy="313982"/>
          </a:xfrm>
          <a:prstGeom prst="rect">
            <a:avLst/>
          </a:prstGeom>
        </p:spPr>
      </p:pic>
      <p:sp>
        <p:nvSpPr>
          <p:cNvPr id="6" name="Text 1">
            <a:extLst>
              <a:ext uri="{FF2B5EF4-FFF2-40B4-BE49-F238E27FC236}">
                <a16:creationId xmlns:a16="http://schemas.microsoft.com/office/drawing/2014/main" id="{D4B50771-2214-D2A2-52CA-BE3218A8954A}"/>
              </a:ext>
            </a:extLst>
          </p:cNvPr>
          <p:cNvSpPr/>
          <p:nvPr/>
        </p:nvSpPr>
        <p:spPr>
          <a:xfrm>
            <a:off x="426655" y="151404"/>
            <a:ext cx="6151525" cy="304800"/>
          </a:xfrm>
          <a:prstGeom prst="rect">
            <a:avLst/>
          </a:prstGeom>
          <a:noFill/>
          <a:ln/>
        </p:spPr>
        <p:txBody>
          <a:bodyPr wrap="square" lIns="0" tIns="0" rIns="0" bIns="0" rtlCol="0" anchor="t"/>
          <a:lstStyle/>
          <a:p>
            <a:pPr marL="0" indent="0" algn="l">
              <a:lnSpc>
                <a:spcPts val="2000"/>
              </a:lnSpc>
              <a:buNone/>
            </a:pPr>
            <a:r>
              <a:rPr lang="ja-JP" altLang="en-US" sz="2000" b="1" u="none" dirty="0">
                <a:solidFill>
                  <a:srgbClr val="FFFFFF"/>
                </a:solidFill>
                <a:latin typeface="Noto Sans JP" pitchFamily="34" charset="0"/>
                <a:ea typeface="Noto Sans JP" pitchFamily="34" charset="-122"/>
                <a:cs typeface="Noto Sans JP" pitchFamily="34" charset="-120"/>
              </a:rPr>
              <a:t>リサイクルカレットの受入規格</a:t>
            </a:r>
            <a:endParaRPr lang="en-US" sz="2000" dirty="0"/>
          </a:p>
        </p:txBody>
      </p:sp>
      <p:pic>
        <p:nvPicPr>
          <p:cNvPr id="7" name="Image 2" descr="preencoded.png">
            <a:extLst>
              <a:ext uri="{FF2B5EF4-FFF2-40B4-BE49-F238E27FC236}">
                <a16:creationId xmlns:a16="http://schemas.microsoft.com/office/drawing/2014/main" id="{40D384F7-8FB6-C618-9946-725754464F5B}"/>
              </a:ext>
            </a:extLst>
          </p:cNvPr>
          <p:cNvPicPr>
            <a:picLocks noChangeAspect="1"/>
          </p:cNvPicPr>
          <p:nvPr/>
        </p:nvPicPr>
        <p:blipFill>
          <a:blip r:embed="rId5"/>
          <a:stretch>
            <a:fillRect/>
          </a:stretch>
        </p:blipFill>
        <p:spPr>
          <a:xfrm>
            <a:off x="6695433" y="85965"/>
            <a:ext cx="1492767" cy="360714"/>
          </a:xfrm>
          <a:prstGeom prst="rect">
            <a:avLst/>
          </a:prstGeom>
        </p:spPr>
      </p:pic>
      <p:sp>
        <p:nvSpPr>
          <p:cNvPr id="2" name="スライド番号プレースホルダー 1">
            <a:extLst>
              <a:ext uri="{FF2B5EF4-FFF2-40B4-BE49-F238E27FC236}">
                <a16:creationId xmlns:a16="http://schemas.microsoft.com/office/drawing/2014/main" id="{0A94C585-EB5A-B446-774C-D29FF178B2AA}"/>
              </a:ext>
            </a:extLst>
          </p:cNvPr>
          <p:cNvSpPr>
            <a:spLocks noGrp="1"/>
          </p:cNvSpPr>
          <p:nvPr>
            <p:ph type="sldNum" sz="quarter" idx="12"/>
          </p:nvPr>
        </p:nvSpPr>
        <p:spPr/>
        <p:txBody>
          <a:bodyPr/>
          <a:lstStyle/>
          <a:p>
            <a:fld id="{50609A32-C395-45AD-A6EA-A6CD75725795}" type="slidenum">
              <a:rPr kumimoji="1" lang="ja-JP" altLang="en-US" smtClean="0"/>
              <a:t>8</a:t>
            </a:fld>
            <a:endParaRPr kumimoji="1" lang="ja-JP" altLang="en-US" dirty="0"/>
          </a:p>
        </p:txBody>
      </p:sp>
      <p:graphicFrame>
        <p:nvGraphicFramePr>
          <p:cNvPr id="10" name="表 9">
            <a:extLst>
              <a:ext uri="{FF2B5EF4-FFF2-40B4-BE49-F238E27FC236}">
                <a16:creationId xmlns:a16="http://schemas.microsoft.com/office/drawing/2014/main" id="{E13B6F03-A75A-068D-50EE-409D4FE6C774}"/>
              </a:ext>
            </a:extLst>
          </p:cNvPr>
          <p:cNvGraphicFramePr>
            <a:graphicFrameLocks noGrp="1"/>
          </p:cNvGraphicFramePr>
          <p:nvPr>
            <p:extLst>
              <p:ext uri="{D42A27DB-BD31-4B8C-83A1-F6EECF244321}">
                <p14:modId xmlns:p14="http://schemas.microsoft.com/office/powerpoint/2010/main" val="3538139015"/>
              </p:ext>
            </p:extLst>
          </p:nvPr>
        </p:nvGraphicFramePr>
        <p:xfrm>
          <a:off x="436234" y="1172875"/>
          <a:ext cx="6851084" cy="1478912"/>
        </p:xfrm>
        <a:graphic>
          <a:graphicData uri="http://schemas.openxmlformats.org/drawingml/2006/table">
            <a:tbl>
              <a:tblPr firstRow="1" bandRow="1">
                <a:tableStyleId>{B301B821-A1FF-4177-AEE7-76D212191A09}</a:tableStyleId>
              </a:tblPr>
              <a:tblGrid>
                <a:gridCol w="1712771">
                  <a:extLst>
                    <a:ext uri="{9D8B030D-6E8A-4147-A177-3AD203B41FA5}">
                      <a16:colId xmlns:a16="http://schemas.microsoft.com/office/drawing/2014/main" val="1062029451"/>
                    </a:ext>
                  </a:extLst>
                </a:gridCol>
                <a:gridCol w="1712771">
                  <a:extLst>
                    <a:ext uri="{9D8B030D-6E8A-4147-A177-3AD203B41FA5}">
                      <a16:colId xmlns:a16="http://schemas.microsoft.com/office/drawing/2014/main" val="4139650243"/>
                    </a:ext>
                  </a:extLst>
                </a:gridCol>
                <a:gridCol w="1712771">
                  <a:extLst>
                    <a:ext uri="{9D8B030D-6E8A-4147-A177-3AD203B41FA5}">
                      <a16:colId xmlns:a16="http://schemas.microsoft.com/office/drawing/2014/main" val="3116401204"/>
                    </a:ext>
                  </a:extLst>
                </a:gridCol>
                <a:gridCol w="1712771">
                  <a:extLst>
                    <a:ext uri="{9D8B030D-6E8A-4147-A177-3AD203B41FA5}">
                      <a16:colId xmlns:a16="http://schemas.microsoft.com/office/drawing/2014/main" val="3872058250"/>
                    </a:ext>
                  </a:extLst>
                </a:gridCol>
              </a:tblGrid>
              <a:tr h="224494">
                <a:tc>
                  <a:txBody>
                    <a:bodyPr/>
                    <a:lstStyle/>
                    <a:p>
                      <a:pPr algn="ctr"/>
                      <a:r>
                        <a:rPr kumimoji="1" lang="ja-JP" altLang="en-US" sz="800" dirty="0"/>
                        <a:t>種類</a:t>
                      </a:r>
                      <a:endParaRPr kumimoji="1" lang="ja-JP" altLang="en-US" sz="800" dirty="0">
                        <a:latin typeface="Meiryo UI" panose="020B0604030504040204" pitchFamily="50" charset="-128"/>
                        <a:ea typeface="Meiryo UI" panose="020B0604030504040204" pitchFamily="50" charset="-128"/>
                      </a:endParaRPr>
                    </a:p>
                  </a:txBody>
                  <a:tcPr marL="21172" marR="21172" marT="10586" marB="10586" anchor="ctr"/>
                </a:tc>
                <a:tc>
                  <a:txBody>
                    <a:bodyPr/>
                    <a:lstStyle/>
                    <a:p>
                      <a:pPr algn="ctr"/>
                      <a:r>
                        <a:rPr kumimoji="1" lang="ja-JP" altLang="en-US" sz="800" dirty="0"/>
                        <a:t>異物</a:t>
                      </a:r>
                      <a:endParaRPr kumimoji="1" lang="ja-JP" altLang="en-US" sz="800" dirty="0">
                        <a:latin typeface="Meiryo UI" panose="020B0604030504040204" pitchFamily="50" charset="-128"/>
                        <a:ea typeface="Meiryo UI" panose="020B0604030504040204" pitchFamily="50" charset="-128"/>
                      </a:endParaRPr>
                    </a:p>
                  </a:txBody>
                  <a:tcPr marL="21172" marR="21172" marT="10586" marB="10586" anchor="ctr"/>
                </a:tc>
                <a:tc gridSpan="2">
                  <a:txBody>
                    <a:bodyPr/>
                    <a:lstStyle/>
                    <a:p>
                      <a:pPr algn="ctr"/>
                      <a:r>
                        <a:rPr kumimoji="1" lang="ja-JP" altLang="en-US" sz="800" dirty="0"/>
                        <a:t>サイズと許容濃度</a:t>
                      </a:r>
                      <a:endParaRPr kumimoji="1" lang="ja-JP" altLang="en-US" sz="800" dirty="0">
                        <a:latin typeface="Meiryo UI" panose="020B0604030504040204" pitchFamily="50" charset="-128"/>
                        <a:ea typeface="Meiryo UI" panose="020B0604030504040204" pitchFamily="50" charset="-128"/>
                      </a:endParaRPr>
                    </a:p>
                  </a:txBody>
                  <a:tcPr marL="70762" marR="70762" marT="35381" marB="35381" anchor="ctr"/>
                </a:tc>
                <a:tc hMerge="1">
                  <a:txBody>
                    <a:bodyPr/>
                    <a:lstStyle/>
                    <a:p>
                      <a:endParaRPr kumimoji="1" lang="ja-JP" altLang="en-US" dirty="0"/>
                    </a:p>
                  </a:txBody>
                  <a:tcPr/>
                </a:tc>
                <a:extLst>
                  <a:ext uri="{0D108BD9-81ED-4DB2-BD59-A6C34878D82A}">
                    <a16:rowId xmlns:a16="http://schemas.microsoft.com/office/drawing/2014/main" val="2533053042"/>
                  </a:ext>
                </a:extLst>
              </a:tr>
              <a:tr h="289479">
                <a:tc>
                  <a:txBody>
                    <a:bodyPr/>
                    <a:lstStyle/>
                    <a:p>
                      <a:r>
                        <a:rPr kumimoji="1" lang="ja-JP" altLang="en-US" sz="1050" dirty="0"/>
                        <a:t>有機化合物</a:t>
                      </a:r>
                      <a:endParaRPr kumimoji="1" lang="ja-JP" altLang="en-US" sz="1050" dirty="0">
                        <a:latin typeface="Meiryo UI" panose="020B0604030504040204" pitchFamily="50" charset="-128"/>
                        <a:ea typeface="Meiryo UI" panose="020B0604030504040204" pitchFamily="50" charset="-128"/>
                      </a:endParaRPr>
                    </a:p>
                  </a:txBody>
                  <a:tcPr marL="21172" marR="21172" marT="10586" marB="10586" anchor="ctr"/>
                </a:tc>
                <a:tc>
                  <a:txBody>
                    <a:bodyPr/>
                    <a:lstStyle/>
                    <a:p>
                      <a:r>
                        <a:rPr kumimoji="1" lang="ja-JP" altLang="en-US" sz="1050" dirty="0"/>
                        <a:t>フィルム、紙、ゴム、木片等</a:t>
                      </a:r>
                      <a:endParaRPr kumimoji="1" lang="ja-JP" altLang="en-US" sz="1050" dirty="0">
                        <a:latin typeface="Meiryo UI" panose="020B0604030504040204" pitchFamily="50" charset="-128"/>
                        <a:ea typeface="Meiryo UI" panose="020B0604030504040204" pitchFamily="50" charset="-128"/>
                      </a:endParaRPr>
                    </a:p>
                  </a:txBody>
                  <a:tcPr marL="21172" marR="21172" marT="10586" marB="10586" anchor="ctr"/>
                </a:tc>
                <a:tc>
                  <a:txBody>
                    <a:bodyPr/>
                    <a:lstStyle/>
                    <a:p>
                      <a:r>
                        <a:rPr kumimoji="1" lang="en-US" altLang="ja-JP" sz="1050" dirty="0"/>
                        <a:t>10mm</a:t>
                      </a:r>
                      <a:r>
                        <a:rPr kumimoji="1" lang="ja-JP" altLang="en-US" sz="1050" dirty="0"/>
                        <a:t>未満</a:t>
                      </a:r>
                      <a:endParaRPr kumimoji="1" lang="en-US" altLang="ja-JP" sz="1050" dirty="0"/>
                    </a:p>
                    <a:p>
                      <a:r>
                        <a:rPr kumimoji="1" lang="en-US" altLang="ja-JP" sz="1050" dirty="0"/>
                        <a:t>20ppm</a:t>
                      </a:r>
                      <a:r>
                        <a:rPr kumimoji="1" lang="ja-JP" altLang="en-US" sz="1050" dirty="0"/>
                        <a:t>未満</a:t>
                      </a:r>
                      <a:endParaRPr kumimoji="1" lang="ja-JP" altLang="en-US" sz="1050" dirty="0">
                        <a:latin typeface="Meiryo UI" panose="020B0604030504040204" pitchFamily="50" charset="-128"/>
                        <a:ea typeface="Meiryo UI" panose="020B0604030504040204" pitchFamily="50" charset="-128"/>
                      </a:endParaRPr>
                    </a:p>
                  </a:txBody>
                  <a:tcPr marL="21172" marR="21172" marT="10586" marB="10586" anchor="ctr"/>
                </a:tc>
                <a:tc>
                  <a:txBody>
                    <a:bodyPr/>
                    <a:lstStyle/>
                    <a:p>
                      <a:r>
                        <a:rPr kumimoji="1" lang="en-US" altLang="ja-JP" sz="1050" dirty="0"/>
                        <a:t>10mm</a:t>
                      </a:r>
                      <a:r>
                        <a:rPr kumimoji="1" lang="ja-JP" altLang="en-US" sz="1050" dirty="0"/>
                        <a:t>以上</a:t>
                      </a:r>
                      <a:endParaRPr kumimoji="1" lang="en-US" altLang="ja-JP" sz="1050" dirty="0"/>
                    </a:p>
                    <a:p>
                      <a:r>
                        <a:rPr kumimoji="1" lang="ja-JP" altLang="en-US" sz="1050" dirty="0"/>
                        <a:t>無いこと</a:t>
                      </a:r>
                      <a:endParaRPr kumimoji="1" lang="ja-JP" altLang="en-US" sz="1050" dirty="0">
                        <a:latin typeface="Meiryo UI" panose="020B0604030504040204" pitchFamily="50" charset="-128"/>
                        <a:ea typeface="Meiryo UI" panose="020B0604030504040204" pitchFamily="50" charset="-128"/>
                      </a:endParaRPr>
                    </a:p>
                  </a:txBody>
                  <a:tcPr marL="21172" marR="21172" marT="10586" marB="10586" anchor="ctr"/>
                </a:tc>
                <a:extLst>
                  <a:ext uri="{0D108BD9-81ED-4DB2-BD59-A6C34878D82A}">
                    <a16:rowId xmlns:a16="http://schemas.microsoft.com/office/drawing/2014/main" val="3410436566"/>
                  </a:ext>
                </a:extLst>
              </a:tr>
              <a:tr h="289479">
                <a:tc gridSpan="2">
                  <a:txBody>
                    <a:bodyPr/>
                    <a:lstStyle/>
                    <a:p>
                      <a:r>
                        <a:rPr kumimoji="1" lang="ja-JP" altLang="en-US" sz="1050" dirty="0"/>
                        <a:t>砂利、セラミック、セメント等</a:t>
                      </a:r>
                      <a:endParaRPr kumimoji="1" lang="ja-JP" altLang="en-US" sz="1050" dirty="0">
                        <a:latin typeface="Meiryo UI" panose="020B0604030504040204" pitchFamily="50" charset="-128"/>
                        <a:ea typeface="Meiryo UI" panose="020B0604030504040204" pitchFamily="50" charset="-128"/>
                      </a:endParaRPr>
                    </a:p>
                  </a:txBody>
                  <a:tcPr marL="70762" marR="70762" marT="35381" marB="35381" anchor="ctr"/>
                </a:tc>
                <a:tc hMerge="1">
                  <a:txBody>
                    <a:bodyPr/>
                    <a:lstStyle/>
                    <a:p>
                      <a:endParaRPr kumimoji="1" lang="ja-JP" altLang="en-US" sz="3000" dirty="0">
                        <a:latin typeface="メイリオ" panose="020B0604030504040204" pitchFamily="50" charset="-128"/>
                        <a:ea typeface="メイリオ" panose="020B0604030504040204" pitchFamily="50" charset="-128"/>
                      </a:endParaRPr>
                    </a:p>
                  </a:txBody>
                  <a:tcPr anchor="ctr"/>
                </a:tc>
                <a:tc>
                  <a:txBody>
                    <a:bodyPr/>
                    <a:lstStyle/>
                    <a:p>
                      <a:r>
                        <a:rPr kumimoji="1" lang="en-US" altLang="ja-JP" sz="1050" dirty="0"/>
                        <a:t>0.5mm</a:t>
                      </a:r>
                      <a:r>
                        <a:rPr kumimoji="1" lang="ja-JP" altLang="en-US" sz="1050" dirty="0"/>
                        <a:t>未満</a:t>
                      </a:r>
                      <a:endParaRPr kumimoji="1" lang="en-US" altLang="ja-JP" sz="1050" dirty="0"/>
                    </a:p>
                    <a:p>
                      <a:r>
                        <a:rPr kumimoji="1" lang="en-US" altLang="ja-JP" sz="1050" dirty="0"/>
                        <a:t>10ppm</a:t>
                      </a:r>
                      <a:r>
                        <a:rPr kumimoji="1" lang="ja-JP" altLang="en-US" sz="1050" dirty="0"/>
                        <a:t>未満</a:t>
                      </a:r>
                      <a:endParaRPr kumimoji="1" lang="ja-JP" altLang="en-US" sz="1050" dirty="0">
                        <a:latin typeface="Meiryo UI" panose="020B0604030504040204" pitchFamily="50" charset="-128"/>
                        <a:ea typeface="Meiryo UI" panose="020B0604030504040204" pitchFamily="50" charset="-128"/>
                      </a:endParaRPr>
                    </a:p>
                  </a:txBody>
                  <a:tcPr marL="21172" marR="21172" marT="10586" marB="10586" anchor="ctr"/>
                </a:tc>
                <a:tc>
                  <a:txBody>
                    <a:bodyPr/>
                    <a:lstStyle/>
                    <a:p>
                      <a:r>
                        <a:rPr kumimoji="1" lang="en-US" altLang="ja-JP" sz="1050" dirty="0"/>
                        <a:t>0.5mm</a:t>
                      </a:r>
                      <a:r>
                        <a:rPr kumimoji="1" lang="ja-JP" altLang="en-US" sz="1050" dirty="0"/>
                        <a:t>以上</a:t>
                      </a:r>
                      <a:endParaRPr kumimoji="1" lang="en-US" altLang="ja-JP" sz="1050" dirty="0"/>
                    </a:p>
                    <a:p>
                      <a:r>
                        <a:rPr kumimoji="1" lang="ja-JP" altLang="en-US" sz="1050" dirty="0"/>
                        <a:t>無いこと</a:t>
                      </a:r>
                      <a:endParaRPr kumimoji="1" lang="ja-JP" altLang="en-US" sz="1050" dirty="0">
                        <a:latin typeface="Meiryo UI" panose="020B0604030504040204" pitchFamily="50" charset="-128"/>
                        <a:ea typeface="Meiryo UI" panose="020B0604030504040204" pitchFamily="50" charset="-128"/>
                      </a:endParaRPr>
                    </a:p>
                  </a:txBody>
                  <a:tcPr marL="21172" marR="21172" marT="10586" marB="10586" anchor="ctr"/>
                </a:tc>
                <a:extLst>
                  <a:ext uri="{0D108BD9-81ED-4DB2-BD59-A6C34878D82A}">
                    <a16:rowId xmlns:a16="http://schemas.microsoft.com/office/drawing/2014/main" val="2066554508"/>
                  </a:ext>
                </a:extLst>
              </a:tr>
              <a:tr h="289479">
                <a:tc>
                  <a:txBody>
                    <a:bodyPr/>
                    <a:lstStyle/>
                    <a:p>
                      <a:r>
                        <a:rPr kumimoji="1" lang="ja-JP" altLang="en-US" sz="1050" dirty="0"/>
                        <a:t>鉄片</a:t>
                      </a:r>
                      <a:endParaRPr kumimoji="1" lang="ja-JP" altLang="en-US" sz="1050" dirty="0">
                        <a:latin typeface="Meiryo UI" panose="020B0604030504040204" pitchFamily="50" charset="-128"/>
                        <a:ea typeface="Meiryo UI" panose="020B0604030504040204" pitchFamily="50" charset="-128"/>
                      </a:endParaRPr>
                    </a:p>
                  </a:txBody>
                  <a:tcPr marL="21172" marR="21172" marT="10586" marB="10586" anchor="ctr"/>
                </a:tc>
                <a:tc>
                  <a:txBody>
                    <a:bodyPr/>
                    <a:lstStyle/>
                    <a:p>
                      <a:r>
                        <a:rPr kumimoji="1" lang="ja-JP" altLang="en-US" sz="1050" dirty="0"/>
                        <a:t>ステンレスを除く</a:t>
                      </a:r>
                      <a:endParaRPr kumimoji="1" lang="ja-JP" altLang="en-US" sz="1050" dirty="0">
                        <a:latin typeface="Meiryo UI" panose="020B0604030504040204" pitchFamily="50" charset="-128"/>
                        <a:ea typeface="Meiryo UI" panose="020B0604030504040204" pitchFamily="50" charset="-128"/>
                      </a:endParaRPr>
                    </a:p>
                  </a:txBody>
                  <a:tcPr marL="21172" marR="21172" marT="10586" marB="10586" anchor="ctr"/>
                </a:tc>
                <a:tc>
                  <a:txBody>
                    <a:bodyPr/>
                    <a:lstStyle/>
                    <a:p>
                      <a:r>
                        <a:rPr kumimoji="1" lang="en-US" altLang="ja-JP" sz="1050" dirty="0"/>
                        <a:t>1mm</a:t>
                      </a:r>
                      <a:r>
                        <a:rPr kumimoji="1" lang="ja-JP" altLang="en-US" sz="1050" dirty="0"/>
                        <a:t>未満</a:t>
                      </a:r>
                      <a:endParaRPr kumimoji="1" lang="en-US" altLang="ja-JP" sz="1050" dirty="0"/>
                    </a:p>
                    <a:p>
                      <a:r>
                        <a:rPr kumimoji="1" lang="en-US" altLang="ja-JP" sz="1050" dirty="0"/>
                        <a:t>10ppm</a:t>
                      </a:r>
                      <a:r>
                        <a:rPr kumimoji="1" lang="ja-JP" altLang="en-US" sz="1050" dirty="0"/>
                        <a:t>未満</a:t>
                      </a:r>
                      <a:endParaRPr kumimoji="1" lang="ja-JP" altLang="en-US" sz="1050" dirty="0">
                        <a:latin typeface="Meiryo UI" panose="020B0604030504040204" pitchFamily="50" charset="-128"/>
                        <a:ea typeface="Meiryo UI" panose="020B0604030504040204" pitchFamily="50" charset="-128"/>
                      </a:endParaRPr>
                    </a:p>
                  </a:txBody>
                  <a:tcPr marL="21172" marR="21172" marT="10586" marB="10586" anchor="ctr"/>
                </a:tc>
                <a:tc>
                  <a:txBody>
                    <a:bodyPr/>
                    <a:lstStyle/>
                    <a:p>
                      <a:r>
                        <a:rPr kumimoji="1" lang="en-US" altLang="ja-JP" sz="1050" dirty="0"/>
                        <a:t>1mm</a:t>
                      </a:r>
                      <a:r>
                        <a:rPr kumimoji="1" lang="ja-JP" altLang="en-US" sz="1050" dirty="0"/>
                        <a:t>以上</a:t>
                      </a:r>
                      <a:endParaRPr kumimoji="1" lang="en-US" altLang="ja-JP" sz="1050" dirty="0"/>
                    </a:p>
                    <a:p>
                      <a:r>
                        <a:rPr kumimoji="1" lang="ja-JP" altLang="en-US" sz="1050" dirty="0"/>
                        <a:t>無いこと</a:t>
                      </a:r>
                      <a:endParaRPr kumimoji="1" lang="ja-JP" altLang="en-US" sz="1050" dirty="0">
                        <a:latin typeface="Meiryo UI" panose="020B0604030504040204" pitchFamily="50" charset="-128"/>
                        <a:ea typeface="Meiryo UI" panose="020B0604030504040204" pitchFamily="50" charset="-128"/>
                      </a:endParaRPr>
                    </a:p>
                  </a:txBody>
                  <a:tcPr marL="21172" marR="21172" marT="10586" marB="10586" anchor="ctr"/>
                </a:tc>
                <a:extLst>
                  <a:ext uri="{0D108BD9-81ED-4DB2-BD59-A6C34878D82A}">
                    <a16:rowId xmlns:a16="http://schemas.microsoft.com/office/drawing/2014/main" val="3617041415"/>
                  </a:ext>
                </a:extLst>
              </a:tr>
              <a:tr h="166820">
                <a:tc>
                  <a:txBody>
                    <a:bodyPr/>
                    <a:lstStyle/>
                    <a:p>
                      <a:r>
                        <a:rPr kumimoji="1" lang="ja-JP" altLang="en-US" sz="1050" dirty="0"/>
                        <a:t>非鉄金属類</a:t>
                      </a:r>
                      <a:endParaRPr kumimoji="1" lang="ja-JP" altLang="en-US" sz="1050" dirty="0">
                        <a:latin typeface="Meiryo UI" panose="020B0604030504040204" pitchFamily="50" charset="-128"/>
                        <a:ea typeface="Meiryo UI" panose="020B0604030504040204" pitchFamily="50" charset="-128"/>
                      </a:endParaRPr>
                    </a:p>
                  </a:txBody>
                  <a:tcPr marL="21172" marR="21172" marT="10586" marB="10586" anchor="ctr"/>
                </a:tc>
                <a:tc>
                  <a:txBody>
                    <a:bodyPr/>
                    <a:lstStyle/>
                    <a:p>
                      <a:r>
                        <a:rPr kumimoji="1" lang="ja-JP" altLang="en-US" sz="1050" dirty="0"/>
                        <a:t>アルミ、ステンレス等</a:t>
                      </a:r>
                      <a:endParaRPr kumimoji="1" lang="ja-JP" altLang="en-US" sz="1050" dirty="0">
                        <a:latin typeface="Meiryo UI" panose="020B0604030504040204" pitchFamily="50" charset="-128"/>
                        <a:ea typeface="Meiryo UI" panose="020B0604030504040204" pitchFamily="50" charset="-128"/>
                      </a:endParaRPr>
                    </a:p>
                  </a:txBody>
                  <a:tcPr marL="21172" marR="21172" marT="10586" marB="10586" anchor="ctr"/>
                </a:tc>
                <a:tc gridSpan="2">
                  <a:txBody>
                    <a:bodyPr/>
                    <a:lstStyle/>
                    <a:p>
                      <a:r>
                        <a:rPr kumimoji="1" lang="ja-JP" altLang="en-US" sz="1050" dirty="0"/>
                        <a:t>無いこと</a:t>
                      </a:r>
                      <a:endParaRPr kumimoji="1" lang="ja-JP" altLang="en-US" sz="1050" dirty="0">
                        <a:latin typeface="Meiryo UI" panose="020B0604030504040204" pitchFamily="50" charset="-128"/>
                        <a:ea typeface="Meiryo UI" panose="020B0604030504040204" pitchFamily="50" charset="-128"/>
                      </a:endParaRPr>
                    </a:p>
                  </a:txBody>
                  <a:tcPr marL="70762" marR="70762" marT="35381" marB="35381" anchor="ctr"/>
                </a:tc>
                <a:tc hMerge="1">
                  <a:txBody>
                    <a:bodyPr/>
                    <a:lstStyle/>
                    <a:p>
                      <a:endParaRPr kumimoji="1" lang="ja-JP" altLang="en-US" sz="3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901064003"/>
                  </a:ext>
                </a:extLst>
              </a:tr>
            </a:tbl>
          </a:graphicData>
        </a:graphic>
      </p:graphicFrame>
      <p:sp>
        <p:nvSpPr>
          <p:cNvPr id="29" name="テキスト ボックス 28">
            <a:extLst>
              <a:ext uri="{FF2B5EF4-FFF2-40B4-BE49-F238E27FC236}">
                <a16:creationId xmlns:a16="http://schemas.microsoft.com/office/drawing/2014/main" id="{192B6EFF-2CC1-3184-9DD0-D596F67535D9}"/>
              </a:ext>
            </a:extLst>
          </p:cNvPr>
          <p:cNvSpPr txBox="1"/>
          <p:nvPr/>
        </p:nvSpPr>
        <p:spPr>
          <a:xfrm>
            <a:off x="3843777" y="2669316"/>
            <a:ext cx="3463715" cy="1697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ja-JP" altLang="en-US" sz="503" dirty="0">
                <a:latin typeface="Meiryo UI" panose="020B0604030504040204" pitchFamily="50" charset="-128"/>
                <a:ea typeface="Meiryo UI" panose="020B0604030504040204" pitchFamily="50" charset="-128"/>
              </a:rPr>
              <a:t>出典：</a:t>
            </a:r>
            <a:r>
              <a:rPr lang="en-US" altLang="ja-JP" sz="503" dirty="0">
                <a:latin typeface="Meiryo UI" panose="020B0604030504040204" pitchFamily="50" charset="-128"/>
                <a:ea typeface="Meiryo UI" panose="020B0604030504040204" pitchFamily="50" charset="-128"/>
              </a:rPr>
              <a:t>AGC</a:t>
            </a:r>
            <a:r>
              <a:rPr lang="ja-JP" altLang="en-US" sz="503" dirty="0">
                <a:latin typeface="Meiryo UI" panose="020B0604030504040204" pitchFamily="50" charset="-128"/>
                <a:ea typeface="Meiryo UI" panose="020B0604030504040204" pitchFamily="50" charset="-128"/>
              </a:rPr>
              <a:t>　板ガラスのリサイクルの現状と課題より、㈱浜田作成</a:t>
            </a:r>
          </a:p>
        </p:txBody>
      </p:sp>
      <p:sp>
        <p:nvSpPr>
          <p:cNvPr id="31" name="テキスト ボックス 30">
            <a:extLst>
              <a:ext uri="{FF2B5EF4-FFF2-40B4-BE49-F238E27FC236}">
                <a16:creationId xmlns:a16="http://schemas.microsoft.com/office/drawing/2014/main" id="{50CED641-2E8C-0DD8-B6F7-1B6D2D4E00D6}"/>
              </a:ext>
            </a:extLst>
          </p:cNvPr>
          <p:cNvSpPr txBox="1"/>
          <p:nvPr/>
        </p:nvSpPr>
        <p:spPr>
          <a:xfrm>
            <a:off x="740152" y="2783667"/>
            <a:ext cx="1531851" cy="1317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189" tIns="14189" rIns="14189" bIns="14189" numCol="1" spcCol="38100" rtlCol="0" anchor="ctr">
            <a:spAutoFit/>
          </a:bodyPr>
          <a:lstStyle/>
          <a:p>
            <a:pPr defTabSz="681100"/>
            <a:r>
              <a:rPr lang="ja-JP" altLang="en-US" sz="670" dirty="0">
                <a:latin typeface="Meiryo UI" panose="020B0604030504040204" pitchFamily="50" charset="-128"/>
                <a:ea typeface="Meiryo UI" panose="020B0604030504040204" pitchFamily="50" charset="-128"/>
              </a:rPr>
              <a:t>既存処理設備での樹脂残存量</a:t>
            </a:r>
          </a:p>
        </p:txBody>
      </p:sp>
      <p:sp>
        <p:nvSpPr>
          <p:cNvPr id="33" name="テキスト ボックス 32">
            <a:extLst>
              <a:ext uri="{FF2B5EF4-FFF2-40B4-BE49-F238E27FC236}">
                <a16:creationId xmlns:a16="http://schemas.microsoft.com/office/drawing/2014/main" id="{FF87288D-AA7B-0CDC-CEFF-AD1F14CB2D47}"/>
              </a:ext>
            </a:extLst>
          </p:cNvPr>
          <p:cNvSpPr txBox="1"/>
          <p:nvPr/>
        </p:nvSpPr>
        <p:spPr>
          <a:xfrm>
            <a:off x="3094595" y="3371630"/>
            <a:ext cx="3921641" cy="536486"/>
          </a:xfrm>
          <a:prstGeom prst="rect">
            <a:avLst/>
          </a:prstGeom>
          <a:solidFill>
            <a:schemeClr val="accent5">
              <a:lumMod val="60000"/>
              <a:lumOff val="40000"/>
            </a:schemeClr>
          </a:solidFill>
          <a:ln/>
        </p:spPr>
        <p:style>
          <a:lnRef idx="3">
            <a:schemeClr val="lt1"/>
          </a:lnRef>
          <a:fillRef idx="1">
            <a:schemeClr val="accent5"/>
          </a:fillRef>
          <a:effectRef idx="1">
            <a:schemeClr val="accent5"/>
          </a:effectRef>
          <a:fontRef idx="minor">
            <a:schemeClr val="lt1"/>
          </a:fontRef>
        </p:style>
        <p:txBody>
          <a:bodyPr rot="0" spcFirstLastPara="1" vertOverflow="overflow" horzOverflow="overflow" vert="horz" wrap="square" lIns="14189" tIns="14189" rIns="14189" bIns="14189" numCol="1" spcCol="38100" rtlCol="0" anchor="ctr">
            <a:spAutoFit/>
          </a:bodyPr>
          <a:lstStyle/>
          <a:p>
            <a:pPr algn="ctr" defTabSz="681100">
              <a:lnSpc>
                <a:spcPct val="150000"/>
              </a:lnSpc>
            </a:pPr>
            <a:r>
              <a:rPr lang="ja-JP" altLang="en-US" sz="1100" u="sng" dirty="0">
                <a:solidFill>
                  <a:schemeClr val="tx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既存処理設備だけではガラス分離できても</a:t>
            </a:r>
            <a:endParaRPr lang="en-US" altLang="ja-JP" sz="1100" u="sng" dirty="0">
              <a:solidFill>
                <a:schemeClr val="tx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algn="ctr" defTabSz="681100">
              <a:lnSpc>
                <a:spcPct val="150000"/>
              </a:lnSpc>
            </a:pPr>
            <a:r>
              <a:rPr lang="ja-JP" altLang="en-US" sz="1100" u="sng" dirty="0">
                <a:solidFill>
                  <a:schemeClr val="tx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板ガラスでの利用は</a:t>
            </a:r>
            <a:r>
              <a:rPr lang="ja-JP" altLang="en-US" sz="1100" b="1" u="sng" dirty="0">
                <a:solidFill>
                  <a:schemeClr val="tx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出来ない。</a:t>
            </a:r>
            <a:endParaRPr lang="en-US" altLang="ja-JP" sz="1100" b="1" u="sng" dirty="0">
              <a:solidFill>
                <a:schemeClr val="tx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graphicFrame>
        <p:nvGraphicFramePr>
          <p:cNvPr id="35" name="表 34">
            <a:extLst>
              <a:ext uri="{FF2B5EF4-FFF2-40B4-BE49-F238E27FC236}">
                <a16:creationId xmlns:a16="http://schemas.microsoft.com/office/drawing/2014/main" id="{0D493E11-2BC6-886B-889C-488BD7C66616}"/>
              </a:ext>
            </a:extLst>
          </p:cNvPr>
          <p:cNvGraphicFramePr>
            <a:graphicFrameLocks noGrp="1"/>
          </p:cNvGraphicFramePr>
          <p:nvPr>
            <p:extLst>
              <p:ext uri="{D42A27DB-BD31-4B8C-83A1-F6EECF244321}">
                <p14:modId xmlns:p14="http://schemas.microsoft.com/office/powerpoint/2010/main" val="3304241333"/>
              </p:ext>
            </p:extLst>
          </p:nvPr>
        </p:nvGraphicFramePr>
        <p:xfrm>
          <a:off x="740152" y="2929021"/>
          <a:ext cx="1909464" cy="1340170"/>
        </p:xfrm>
        <a:graphic>
          <a:graphicData uri="http://schemas.openxmlformats.org/drawingml/2006/table">
            <a:tbl>
              <a:tblPr firstRow="1" bandRow="1">
                <a:tableStyleId>{5940675A-B579-460E-94D1-54222C63F5DA}</a:tableStyleId>
              </a:tblPr>
              <a:tblGrid>
                <a:gridCol w="954732">
                  <a:extLst>
                    <a:ext uri="{9D8B030D-6E8A-4147-A177-3AD203B41FA5}">
                      <a16:colId xmlns:a16="http://schemas.microsoft.com/office/drawing/2014/main" val="2243362620"/>
                    </a:ext>
                  </a:extLst>
                </a:gridCol>
                <a:gridCol w="954732">
                  <a:extLst>
                    <a:ext uri="{9D8B030D-6E8A-4147-A177-3AD203B41FA5}">
                      <a16:colId xmlns:a16="http://schemas.microsoft.com/office/drawing/2014/main" val="2200944608"/>
                    </a:ext>
                  </a:extLst>
                </a:gridCol>
              </a:tblGrid>
              <a:tr h="268034">
                <a:tc>
                  <a:txBody>
                    <a:bodyPr/>
                    <a:lstStyle/>
                    <a:p>
                      <a:r>
                        <a:rPr kumimoji="1" lang="ja-JP" altLang="en-US" sz="800" dirty="0">
                          <a:latin typeface="Meiryo UI" panose="020B0604030504040204" pitchFamily="50" charset="-128"/>
                          <a:ea typeface="Meiryo UI" panose="020B0604030504040204" pitchFamily="50" charset="-128"/>
                        </a:rPr>
                        <a:t>依頼品名</a:t>
                      </a:r>
                    </a:p>
                  </a:txBody>
                  <a:tcPr marL="31825" marR="31825" marT="15912" marB="15912" anchor="ctr"/>
                </a:tc>
                <a:tc>
                  <a:txBody>
                    <a:bodyPr/>
                    <a:lstStyle/>
                    <a:p>
                      <a:r>
                        <a:rPr kumimoji="1" lang="en-US" altLang="ja-JP" sz="800" dirty="0">
                          <a:latin typeface="Meiryo UI" panose="020B0604030504040204" pitchFamily="50" charset="-128"/>
                          <a:ea typeface="Meiryo UI" panose="020B0604030504040204" pitchFamily="50" charset="-128"/>
                        </a:rPr>
                        <a:t>WJ</a:t>
                      </a:r>
                      <a:r>
                        <a:rPr kumimoji="1" lang="ja-JP" altLang="en-US" sz="800" dirty="0">
                          <a:latin typeface="Meiryo UI" panose="020B0604030504040204" pitchFamily="50" charset="-128"/>
                          <a:ea typeface="Meiryo UI" panose="020B0604030504040204" pitchFamily="50" charset="-128"/>
                        </a:rPr>
                        <a:t>未処理</a:t>
                      </a:r>
                    </a:p>
                  </a:txBody>
                  <a:tcPr marL="31825" marR="31825" marT="15912" marB="15912" anchor="ctr"/>
                </a:tc>
                <a:extLst>
                  <a:ext uri="{0D108BD9-81ED-4DB2-BD59-A6C34878D82A}">
                    <a16:rowId xmlns:a16="http://schemas.microsoft.com/office/drawing/2014/main" val="2385052175"/>
                  </a:ext>
                </a:extLst>
              </a:tr>
              <a:tr h="268034">
                <a:tc>
                  <a:txBody>
                    <a:bodyPr/>
                    <a:lstStyle/>
                    <a:p>
                      <a:r>
                        <a:rPr kumimoji="1" lang="ja-JP" altLang="en-US" sz="800" dirty="0">
                          <a:latin typeface="Meiryo UI" panose="020B0604030504040204" pitchFamily="50" charset="-128"/>
                          <a:ea typeface="Meiryo UI" panose="020B0604030504040204" pitchFamily="50" charset="-128"/>
                        </a:rPr>
                        <a:t>乾燥後重量</a:t>
                      </a:r>
                      <a:r>
                        <a:rPr kumimoji="1" lang="en-US" altLang="ja-JP" sz="800" dirty="0">
                          <a:latin typeface="Meiryo UI" panose="020B0604030504040204" pitchFamily="50" charset="-128"/>
                          <a:ea typeface="Meiryo UI" panose="020B0604030504040204" pitchFamily="50" charset="-128"/>
                        </a:rPr>
                        <a:t>(g)</a:t>
                      </a:r>
                      <a:endParaRPr kumimoji="1" lang="ja-JP" altLang="en-US" sz="800" dirty="0">
                        <a:latin typeface="Meiryo UI" panose="020B0604030504040204" pitchFamily="50" charset="-128"/>
                        <a:ea typeface="Meiryo UI" panose="020B0604030504040204" pitchFamily="50" charset="-128"/>
                      </a:endParaRPr>
                    </a:p>
                  </a:txBody>
                  <a:tcPr marL="31825" marR="31825" marT="15912" marB="15912" anchor="ctr"/>
                </a:tc>
                <a:tc>
                  <a:txBody>
                    <a:bodyPr/>
                    <a:lstStyle/>
                    <a:p>
                      <a:r>
                        <a:rPr kumimoji="1" lang="en-US" altLang="ja-JP" sz="800" dirty="0">
                          <a:latin typeface="Meiryo UI" panose="020B0604030504040204" pitchFamily="50" charset="-128"/>
                          <a:ea typeface="Meiryo UI" panose="020B0604030504040204" pitchFamily="50" charset="-128"/>
                        </a:rPr>
                        <a:t>41.3284</a:t>
                      </a:r>
                      <a:endParaRPr kumimoji="1" lang="ja-JP" altLang="en-US" sz="800" dirty="0">
                        <a:latin typeface="Meiryo UI" panose="020B0604030504040204" pitchFamily="50" charset="-128"/>
                        <a:ea typeface="Meiryo UI" panose="020B0604030504040204" pitchFamily="50" charset="-128"/>
                      </a:endParaRPr>
                    </a:p>
                  </a:txBody>
                  <a:tcPr marL="31825" marR="31825" marT="15912" marB="15912" anchor="ctr"/>
                </a:tc>
                <a:extLst>
                  <a:ext uri="{0D108BD9-81ED-4DB2-BD59-A6C34878D82A}">
                    <a16:rowId xmlns:a16="http://schemas.microsoft.com/office/drawing/2014/main" val="4180246219"/>
                  </a:ext>
                </a:extLst>
              </a:tr>
              <a:tr h="268034">
                <a:tc>
                  <a:txBody>
                    <a:bodyPr/>
                    <a:lstStyle/>
                    <a:p>
                      <a:r>
                        <a:rPr kumimoji="1" lang="ja-JP" altLang="en-US" sz="800" dirty="0">
                          <a:latin typeface="Meiryo UI" panose="020B0604030504040204" pitchFamily="50" charset="-128"/>
                          <a:ea typeface="Meiryo UI" panose="020B0604030504040204" pitchFamily="50" charset="-128"/>
                        </a:rPr>
                        <a:t>強熱後重量</a:t>
                      </a:r>
                      <a:r>
                        <a:rPr kumimoji="1" lang="en-US" altLang="ja-JP" sz="800" dirty="0">
                          <a:latin typeface="Meiryo UI" panose="020B0604030504040204" pitchFamily="50" charset="-128"/>
                          <a:ea typeface="Meiryo UI" panose="020B0604030504040204" pitchFamily="50" charset="-128"/>
                        </a:rPr>
                        <a:t>(g)</a:t>
                      </a:r>
                      <a:endParaRPr kumimoji="1" lang="ja-JP" altLang="en-US" sz="800" dirty="0">
                        <a:latin typeface="Meiryo UI" panose="020B0604030504040204" pitchFamily="50" charset="-128"/>
                        <a:ea typeface="Meiryo UI" panose="020B0604030504040204" pitchFamily="50" charset="-128"/>
                      </a:endParaRPr>
                    </a:p>
                  </a:txBody>
                  <a:tcPr marL="31825" marR="31825" marT="15912" marB="15912" anchor="ctr"/>
                </a:tc>
                <a:tc>
                  <a:txBody>
                    <a:bodyPr/>
                    <a:lstStyle/>
                    <a:p>
                      <a:r>
                        <a:rPr kumimoji="1" lang="en-US" altLang="ja-JP" sz="800" dirty="0">
                          <a:latin typeface="Meiryo UI" panose="020B0604030504040204" pitchFamily="50" charset="-128"/>
                          <a:ea typeface="Meiryo UI" panose="020B0604030504040204" pitchFamily="50" charset="-128"/>
                        </a:rPr>
                        <a:t>41.2854</a:t>
                      </a:r>
                      <a:endParaRPr kumimoji="1" lang="ja-JP" altLang="en-US" sz="800" dirty="0">
                        <a:latin typeface="Meiryo UI" panose="020B0604030504040204" pitchFamily="50" charset="-128"/>
                        <a:ea typeface="Meiryo UI" panose="020B0604030504040204" pitchFamily="50" charset="-128"/>
                      </a:endParaRPr>
                    </a:p>
                  </a:txBody>
                  <a:tcPr marL="31825" marR="31825" marT="15912" marB="15912" anchor="ctr"/>
                </a:tc>
                <a:extLst>
                  <a:ext uri="{0D108BD9-81ED-4DB2-BD59-A6C34878D82A}">
                    <a16:rowId xmlns:a16="http://schemas.microsoft.com/office/drawing/2014/main" val="2728872998"/>
                  </a:ext>
                </a:extLst>
              </a:tr>
              <a:tr h="268034">
                <a:tc>
                  <a:txBody>
                    <a:bodyPr/>
                    <a:lstStyle/>
                    <a:p>
                      <a:r>
                        <a:rPr kumimoji="1" lang="ja-JP" altLang="en-US" sz="800" dirty="0">
                          <a:latin typeface="Meiryo UI" panose="020B0604030504040204" pitchFamily="50" charset="-128"/>
                          <a:ea typeface="Meiryo UI" panose="020B0604030504040204" pitchFamily="50" charset="-128"/>
                        </a:rPr>
                        <a:t>減量</a:t>
                      </a:r>
                      <a:r>
                        <a:rPr kumimoji="1" lang="en-US" altLang="ja-JP" sz="800" dirty="0">
                          <a:latin typeface="Meiryo UI" panose="020B0604030504040204" pitchFamily="50" charset="-128"/>
                          <a:ea typeface="Meiryo UI" panose="020B0604030504040204" pitchFamily="50" charset="-128"/>
                        </a:rPr>
                        <a:t>(g)</a:t>
                      </a:r>
                      <a:endParaRPr kumimoji="1" lang="ja-JP" altLang="en-US" sz="800" dirty="0">
                        <a:latin typeface="Meiryo UI" panose="020B0604030504040204" pitchFamily="50" charset="-128"/>
                        <a:ea typeface="Meiryo UI" panose="020B0604030504040204" pitchFamily="50" charset="-128"/>
                      </a:endParaRPr>
                    </a:p>
                  </a:txBody>
                  <a:tcPr marL="31825" marR="31825" marT="15912" marB="15912" anchor="ctr"/>
                </a:tc>
                <a:tc>
                  <a:txBody>
                    <a:bodyPr/>
                    <a:lstStyle/>
                    <a:p>
                      <a:r>
                        <a:rPr kumimoji="1" lang="en-US" altLang="ja-JP" sz="800" dirty="0">
                          <a:latin typeface="Meiryo UI" panose="020B0604030504040204" pitchFamily="50" charset="-128"/>
                          <a:ea typeface="Meiryo UI" panose="020B0604030504040204" pitchFamily="50" charset="-128"/>
                        </a:rPr>
                        <a:t>0.0430</a:t>
                      </a:r>
                      <a:endParaRPr kumimoji="1" lang="ja-JP" altLang="en-US" sz="800" dirty="0">
                        <a:latin typeface="Meiryo UI" panose="020B0604030504040204" pitchFamily="50" charset="-128"/>
                        <a:ea typeface="Meiryo UI" panose="020B0604030504040204" pitchFamily="50" charset="-128"/>
                      </a:endParaRPr>
                    </a:p>
                  </a:txBody>
                  <a:tcPr marL="31825" marR="31825" marT="15912" marB="15912" anchor="ctr"/>
                </a:tc>
                <a:extLst>
                  <a:ext uri="{0D108BD9-81ED-4DB2-BD59-A6C34878D82A}">
                    <a16:rowId xmlns:a16="http://schemas.microsoft.com/office/drawing/2014/main" val="18107213"/>
                  </a:ext>
                </a:extLst>
              </a:tr>
              <a:tr h="268034">
                <a:tc>
                  <a:txBody>
                    <a:bodyPr/>
                    <a:lstStyle/>
                    <a:p>
                      <a:r>
                        <a:rPr kumimoji="1" lang="ja-JP" altLang="en-US" sz="800" dirty="0">
                          <a:latin typeface="Meiryo UI" panose="020B0604030504040204" pitchFamily="50" charset="-128"/>
                          <a:ea typeface="Meiryo UI" panose="020B0604030504040204" pitchFamily="50" charset="-128"/>
                        </a:rPr>
                        <a:t>有機物量</a:t>
                      </a:r>
                      <a:r>
                        <a:rPr kumimoji="1" lang="en-US" altLang="ja-JP" sz="800" dirty="0">
                          <a:latin typeface="Meiryo UI" panose="020B0604030504040204" pitchFamily="50" charset="-128"/>
                          <a:ea typeface="Meiryo UI" panose="020B0604030504040204" pitchFamily="50" charset="-128"/>
                        </a:rPr>
                        <a:t>(ppm)</a:t>
                      </a:r>
                      <a:endParaRPr kumimoji="1" lang="ja-JP" altLang="en-US" sz="800" dirty="0">
                        <a:latin typeface="Meiryo UI" panose="020B0604030504040204" pitchFamily="50" charset="-128"/>
                        <a:ea typeface="Meiryo UI" panose="020B0604030504040204" pitchFamily="50" charset="-128"/>
                      </a:endParaRPr>
                    </a:p>
                  </a:txBody>
                  <a:tcPr marL="31825" marR="31825" marT="15912" marB="15912" anchor="ctr"/>
                </a:tc>
                <a:tc>
                  <a:txBody>
                    <a:bodyPr/>
                    <a:lstStyle/>
                    <a:p>
                      <a:r>
                        <a:rPr kumimoji="1" lang="en-US" altLang="ja-JP" sz="800" dirty="0">
                          <a:latin typeface="Meiryo UI" panose="020B0604030504040204" pitchFamily="50" charset="-128"/>
                          <a:ea typeface="Meiryo UI" panose="020B0604030504040204" pitchFamily="50" charset="-128"/>
                        </a:rPr>
                        <a:t>4084.50</a:t>
                      </a:r>
                      <a:endParaRPr kumimoji="1" lang="ja-JP" altLang="en-US" sz="800" dirty="0">
                        <a:latin typeface="Meiryo UI" panose="020B0604030504040204" pitchFamily="50" charset="-128"/>
                        <a:ea typeface="Meiryo UI" panose="020B0604030504040204" pitchFamily="50" charset="-128"/>
                      </a:endParaRPr>
                    </a:p>
                  </a:txBody>
                  <a:tcPr marL="31825" marR="31825" marT="15912" marB="15912" anchor="ctr"/>
                </a:tc>
                <a:extLst>
                  <a:ext uri="{0D108BD9-81ED-4DB2-BD59-A6C34878D82A}">
                    <a16:rowId xmlns:a16="http://schemas.microsoft.com/office/drawing/2014/main" val="2723957126"/>
                  </a:ext>
                </a:extLst>
              </a:tr>
            </a:tbl>
          </a:graphicData>
        </a:graphic>
      </p:graphicFrame>
      <p:sp>
        <p:nvSpPr>
          <p:cNvPr id="37" name="テキスト ボックス 36">
            <a:extLst>
              <a:ext uri="{FF2B5EF4-FFF2-40B4-BE49-F238E27FC236}">
                <a16:creationId xmlns:a16="http://schemas.microsoft.com/office/drawing/2014/main" id="{12BB7BC5-6D68-168B-AC9D-EAA72925192B}"/>
              </a:ext>
            </a:extLst>
          </p:cNvPr>
          <p:cNvSpPr txBox="1"/>
          <p:nvPr/>
        </p:nvSpPr>
        <p:spPr>
          <a:xfrm>
            <a:off x="677678" y="4290258"/>
            <a:ext cx="2034412" cy="1611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ja-JP" altLang="en-US" sz="447" dirty="0">
                <a:latin typeface="Meiryo UI" panose="020B0604030504040204" pitchFamily="50" charset="-128"/>
                <a:ea typeface="Meiryo UI" panose="020B0604030504040204" pitchFamily="50" charset="-128"/>
              </a:rPr>
              <a:t>引用：東京都産業技術研究所テスト依頼試験結果より</a:t>
            </a:r>
            <a:endParaRPr lang="en-US" altLang="ja-JP" sz="447" dirty="0">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85FDBA0F-EB71-564D-5DA7-738B1BB31849}"/>
              </a:ext>
            </a:extLst>
          </p:cNvPr>
          <p:cNvSpPr/>
          <p:nvPr/>
        </p:nvSpPr>
        <p:spPr>
          <a:xfrm>
            <a:off x="436233" y="1391345"/>
            <a:ext cx="6851083" cy="339583"/>
          </a:xfrm>
          <a:prstGeom prst="rect">
            <a:avLst/>
          </a:prstGeom>
          <a:noFill/>
          <a:ln w="5715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189" tIns="14189" rIns="14189" bIns="14189" numCol="1" spcCol="38100" rtlCol="0" anchor="ctr">
            <a:noAutofit/>
          </a:bodyPr>
          <a:lstStyle/>
          <a:p>
            <a:pPr algn="ctr" defTabSz="230587"/>
            <a:endParaRPr lang="ja-JP" altLang="en-US" sz="894">
              <a:solidFill>
                <a:srgbClr val="FFFFFF"/>
              </a:solidFill>
            </a:endParaRPr>
          </a:p>
        </p:txBody>
      </p:sp>
      <p:sp>
        <p:nvSpPr>
          <p:cNvPr id="41" name="正方形/長方形 40">
            <a:extLst>
              <a:ext uri="{FF2B5EF4-FFF2-40B4-BE49-F238E27FC236}">
                <a16:creationId xmlns:a16="http://schemas.microsoft.com/office/drawing/2014/main" id="{2FFE0F07-DDB5-2AF9-D56A-D7CD1B714D62}"/>
              </a:ext>
            </a:extLst>
          </p:cNvPr>
          <p:cNvSpPr/>
          <p:nvPr/>
        </p:nvSpPr>
        <p:spPr>
          <a:xfrm>
            <a:off x="740152" y="3990566"/>
            <a:ext cx="1909464" cy="243424"/>
          </a:xfrm>
          <a:prstGeom prst="rect">
            <a:avLst/>
          </a:prstGeom>
          <a:noFill/>
          <a:ln w="5715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4189" tIns="14189" rIns="14189" bIns="14189" numCol="1" spcCol="38100" rtlCol="0" anchor="ctr">
            <a:spAutoFit/>
          </a:bodyPr>
          <a:lstStyle/>
          <a:p>
            <a:pPr algn="ctr" defTabSz="230587"/>
            <a:endParaRPr lang="ja-JP" altLang="en-US" sz="894">
              <a:solidFill>
                <a:srgbClr val="FFFFFF"/>
              </a:solidFill>
            </a:endParaRPr>
          </a:p>
        </p:txBody>
      </p:sp>
    </p:spTree>
    <p:extLst>
      <p:ext uri="{BB962C8B-B14F-4D97-AF65-F5344CB8AC3E}">
        <p14:creationId xmlns:p14="http://schemas.microsoft.com/office/powerpoint/2010/main" val="940321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7EBD1-A959-FBC8-038B-E44E27AC5754}"/>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5021526E-6B47-4A14-33F2-90492EF121E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 y="-6"/>
            <a:ext cx="8382000" cy="554698"/>
          </a:xfrm>
          <a:prstGeom prst="rect">
            <a:avLst/>
          </a:prstGeom>
        </p:spPr>
      </p:pic>
      <p:pic>
        <p:nvPicPr>
          <p:cNvPr id="4" name="Image 1" descr="preencoded.png">
            <a:extLst>
              <a:ext uri="{FF2B5EF4-FFF2-40B4-BE49-F238E27FC236}">
                <a16:creationId xmlns:a16="http://schemas.microsoft.com/office/drawing/2014/main" id="{C5D7C253-1406-38AF-B813-5151B850F1B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5910" y="135823"/>
            <a:ext cx="57150" cy="313982"/>
          </a:xfrm>
          <a:prstGeom prst="rect">
            <a:avLst/>
          </a:prstGeom>
        </p:spPr>
      </p:pic>
      <p:sp>
        <p:nvSpPr>
          <p:cNvPr id="6" name="Text 1">
            <a:extLst>
              <a:ext uri="{FF2B5EF4-FFF2-40B4-BE49-F238E27FC236}">
                <a16:creationId xmlns:a16="http://schemas.microsoft.com/office/drawing/2014/main" id="{C176CB78-D6FC-603C-4D34-297A2950B42E}"/>
              </a:ext>
            </a:extLst>
          </p:cNvPr>
          <p:cNvSpPr/>
          <p:nvPr/>
        </p:nvSpPr>
        <p:spPr>
          <a:xfrm>
            <a:off x="426655" y="151404"/>
            <a:ext cx="6151525" cy="304800"/>
          </a:xfrm>
          <a:prstGeom prst="rect">
            <a:avLst/>
          </a:prstGeom>
          <a:noFill/>
          <a:ln/>
        </p:spPr>
        <p:txBody>
          <a:bodyPr wrap="square" lIns="0" tIns="0" rIns="0" bIns="0" rtlCol="0" anchor="t"/>
          <a:lstStyle/>
          <a:p>
            <a:pPr marL="0" indent="0" algn="l">
              <a:lnSpc>
                <a:spcPts val="2000"/>
              </a:lnSpc>
              <a:buNone/>
            </a:pPr>
            <a:r>
              <a:rPr lang="ja-JP" altLang="en-US" sz="2000" b="1" u="none" dirty="0">
                <a:solidFill>
                  <a:srgbClr val="FFFFFF"/>
                </a:solidFill>
                <a:latin typeface="Noto Sans JP" pitchFamily="34" charset="0"/>
                <a:ea typeface="Noto Sans JP" pitchFamily="34" charset="-122"/>
                <a:cs typeface="Noto Sans JP" pitchFamily="34" charset="-120"/>
              </a:rPr>
              <a:t>新プロセスのポイント</a:t>
            </a:r>
            <a:endParaRPr lang="en-US" sz="2000" dirty="0"/>
          </a:p>
        </p:txBody>
      </p:sp>
      <p:pic>
        <p:nvPicPr>
          <p:cNvPr id="7" name="Image 2" descr="preencoded.png">
            <a:extLst>
              <a:ext uri="{FF2B5EF4-FFF2-40B4-BE49-F238E27FC236}">
                <a16:creationId xmlns:a16="http://schemas.microsoft.com/office/drawing/2014/main" id="{64390739-276B-86CE-5029-EEFE51BC6B49}"/>
              </a:ext>
            </a:extLst>
          </p:cNvPr>
          <p:cNvPicPr>
            <a:picLocks noChangeAspect="1"/>
          </p:cNvPicPr>
          <p:nvPr/>
        </p:nvPicPr>
        <p:blipFill>
          <a:blip r:embed="rId5"/>
          <a:stretch>
            <a:fillRect/>
          </a:stretch>
        </p:blipFill>
        <p:spPr>
          <a:xfrm>
            <a:off x="6695433" y="85965"/>
            <a:ext cx="1492767" cy="360714"/>
          </a:xfrm>
          <a:prstGeom prst="rect">
            <a:avLst/>
          </a:prstGeom>
        </p:spPr>
      </p:pic>
      <p:sp>
        <p:nvSpPr>
          <p:cNvPr id="2" name="スライド番号プレースホルダー 1">
            <a:extLst>
              <a:ext uri="{FF2B5EF4-FFF2-40B4-BE49-F238E27FC236}">
                <a16:creationId xmlns:a16="http://schemas.microsoft.com/office/drawing/2014/main" id="{44BB10A6-7EEA-A768-E8D5-60946286642C}"/>
              </a:ext>
            </a:extLst>
          </p:cNvPr>
          <p:cNvSpPr>
            <a:spLocks noGrp="1"/>
          </p:cNvSpPr>
          <p:nvPr>
            <p:ph type="sldNum" sz="quarter" idx="12"/>
          </p:nvPr>
        </p:nvSpPr>
        <p:spPr/>
        <p:txBody>
          <a:bodyPr/>
          <a:lstStyle/>
          <a:p>
            <a:fld id="{50609A32-C395-45AD-A6EA-A6CD75725795}" type="slidenum">
              <a:rPr kumimoji="1" lang="ja-JP" altLang="en-US" smtClean="0"/>
              <a:t>9</a:t>
            </a:fld>
            <a:endParaRPr kumimoji="1" lang="ja-JP" altLang="en-US" dirty="0"/>
          </a:p>
        </p:txBody>
      </p:sp>
      <p:pic>
        <p:nvPicPr>
          <p:cNvPr id="23" name="図 22">
            <a:extLst>
              <a:ext uri="{FF2B5EF4-FFF2-40B4-BE49-F238E27FC236}">
                <a16:creationId xmlns:a16="http://schemas.microsoft.com/office/drawing/2014/main" id="{62BAE148-0B7E-4768-DFEC-018E61015A42}"/>
              </a:ext>
            </a:extLst>
          </p:cNvPr>
          <p:cNvPicPr>
            <a:picLocks noChangeAspect="1"/>
          </p:cNvPicPr>
          <p:nvPr/>
        </p:nvPicPr>
        <p:blipFill>
          <a:blip r:embed="rId6">
            <a:extLst>
              <a:ext uri="{28A0092B-C50C-407E-A947-70E740481C1C}">
                <a14:useLocalDpi xmlns:a14="http://schemas.microsoft.com/office/drawing/2010/main" val="0"/>
              </a:ext>
            </a:extLst>
          </a:blip>
          <a:srcRect l="12279" t="29981" r="15208" b="2279"/>
          <a:stretch>
            <a:fillRect/>
          </a:stretch>
        </p:blipFill>
        <p:spPr>
          <a:xfrm>
            <a:off x="233423" y="1464870"/>
            <a:ext cx="2189962" cy="1534367"/>
          </a:xfrm>
          <a:prstGeom prst="rect">
            <a:avLst/>
          </a:prstGeom>
        </p:spPr>
      </p:pic>
      <p:sp>
        <p:nvSpPr>
          <p:cNvPr id="11" name="四角形: 角を丸くする 10">
            <a:extLst>
              <a:ext uri="{FF2B5EF4-FFF2-40B4-BE49-F238E27FC236}">
                <a16:creationId xmlns:a16="http://schemas.microsoft.com/office/drawing/2014/main" id="{022163D5-967C-DD5B-6650-ADFE48B8BC6B}"/>
              </a:ext>
            </a:extLst>
          </p:cNvPr>
          <p:cNvSpPr/>
          <p:nvPr/>
        </p:nvSpPr>
        <p:spPr>
          <a:xfrm>
            <a:off x="414734" y="4256861"/>
            <a:ext cx="4940254" cy="364351"/>
          </a:xfrm>
          <a:prstGeom prst="roundRect">
            <a:avLst/>
          </a:prstGeom>
          <a:noFill/>
          <a:ln w="38100" cap="flat">
            <a:solidFill>
              <a:srgbClr val="0070C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463" tIns="17463" rIns="17463" bIns="17463" numCol="1" spcCol="38100" rtlCol="0" anchor="ctr">
            <a:noAutofit/>
          </a:bodyPr>
          <a:lstStyle/>
          <a:p>
            <a:pPr algn="ctr" defTabSz="283807" hangingPunct="0"/>
            <a:endParaRPr lang="ja-JP" altLang="en-US" sz="1100">
              <a:solidFill>
                <a:srgbClr val="FFFFFF"/>
              </a:solidFill>
              <a:latin typeface="ヒラギノ角ゴ ProN W3"/>
              <a:ea typeface="ヒラギノ角ゴ ProN W3"/>
              <a:cs typeface="ヒラギノ角ゴ ProN W3"/>
              <a:sym typeface="ヒラギノ角ゴ ProN W3"/>
            </a:endParaRPr>
          </a:p>
        </p:txBody>
      </p:sp>
      <p:grpSp>
        <p:nvGrpSpPr>
          <p:cNvPr id="12" name="グループ化 11">
            <a:extLst>
              <a:ext uri="{FF2B5EF4-FFF2-40B4-BE49-F238E27FC236}">
                <a16:creationId xmlns:a16="http://schemas.microsoft.com/office/drawing/2014/main" id="{61D7F7E6-FB3E-84CD-6F95-8FC284466A9A}"/>
              </a:ext>
            </a:extLst>
          </p:cNvPr>
          <p:cNvGrpSpPr/>
          <p:nvPr/>
        </p:nvGrpSpPr>
        <p:grpSpPr>
          <a:xfrm>
            <a:off x="191188" y="3949266"/>
            <a:ext cx="654844" cy="226304"/>
            <a:chOff x="4196885" y="13825436"/>
            <a:chExt cx="1905000" cy="658341"/>
          </a:xfrm>
          <a:solidFill>
            <a:schemeClr val="bg1"/>
          </a:solidFill>
        </p:grpSpPr>
        <p:sp>
          <p:nvSpPr>
            <p:cNvPr id="13" name="四角形: 角を丸くする 12">
              <a:extLst>
                <a:ext uri="{FF2B5EF4-FFF2-40B4-BE49-F238E27FC236}">
                  <a16:creationId xmlns:a16="http://schemas.microsoft.com/office/drawing/2014/main" id="{ED23266F-8253-4134-1CDF-998E3B562AF0}"/>
                </a:ext>
              </a:extLst>
            </p:cNvPr>
            <p:cNvSpPr/>
            <p:nvPr/>
          </p:nvSpPr>
          <p:spPr>
            <a:xfrm>
              <a:off x="4196885" y="13825436"/>
              <a:ext cx="1905000" cy="658341"/>
            </a:xfrm>
            <a:prstGeom prst="roundRect">
              <a:avLst/>
            </a:prstGeom>
            <a:grpFill/>
            <a:ln w="38100" cap="flat">
              <a:solidFill>
                <a:srgbClr val="0070C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463" tIns="17463" rIns="17463" bIns="17463" numCol="1" spcCol="38100" rtlCol="0" anchor="ctr">
              <a:spAutoFit/>
            </a:bodyPr>
            <a:lstStyle/>
            <a:p>
              <a:pPr algn="ctr" defTabSz="283807" hangingPunct="0"/>
              <a:endParaRPr lang="ja-JP" altLang="en-US" sz="1100" dirty="0">
                <a:solidFill>
                  <a:srgbClr val="FFFFFF"/>
                </a:solidFill>
                <a:latin typeface="ヒラギノ角ゴ ProN W3"/>
                <a:ea typeface="ヒラギノ角ゴ ProN W3"/>
                <a:cs typeface="ヒラギノ角ゴ ProN W3"/>
                <a:sym typeface="ヒラギノ角ゴ ProN W3"/>
              </a:endParaRPr>
            </a:p>
          </p:txBody>
        </p:sp>
        <p:sp>
          <p:nvSpPr>
            <p:cNvPr id="14" name="テキスト ボックス 13">
              <a:extLst>
                <a:ext uri="{FF2B5EF4-FFF2-40B4-BE49-F238E27FC236}">
                  <a16:creationId xmlns:a16="http://schemas.microsoft.com/office/drawing/2014/main" id="{BAD60954-3706-4F53-5E2F-AA23EF28DD12}"/>
                </a:ext>
              </a:extLst>
            </p:cNvPr>
            <p:cNvSpPr txBox="1"/>
            <p:nvPr/>
          </p:nvSpPr>
          <p:spPr>
            <a:xfrm>
              <a:off x="4379942" y="14013198"/>
              <a:ext cx="1538885" cy="330724"/>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7463" tIns="17463" rIns="17463" bIns="17463" numCol="1" spcCol="38100" rtlCol="0" anchor="ctr">
              <a:spAutoFit/>
            </a:bodyPr>
            <a:lstStyle/>
            <a:p>
              <a:pPr defTabSz="838301" hangingPunct="0">
                <a:lnSpc>
                  <a:spcPct val="0"/>
                </a:lnSpc>
                <a:spcBef>
                  <a:spcPts val="619"/>
                </a:spcBef>
              </a:pPr>
              <a:r>
                <a:rPr lang="ja-JP" altLang="en-US" sz="963" b="1" u="sng" dirty="0">
                  <a:solidFill>
                    <a:srgbClr val="000000"/>
                  </a:solidFill>
                  <a:latin typeface="Meiryo UI" panose="020B0604030504040204" pitchFamily="50" charset="-128"/>
                  <a:ea typeface="Meiryo UI" panose="020B0604030504040204" pitchFamily="50" charset="-128"/>
                  <a:sym typeface="ヒラギノ角ゴ ProN W3"/>
                </a:rPr>
                <a:t>分析結果</a:t>
              </a:r>
            </a:p>
          </p:txBody>
        </p:sp>
      </p:grpSp>
      <p:sp>
        <p:nvSpPr>
          <p:cNvPr id="15" name="テキスト ボックス 14">
            <a:extLst>
              <a:ext uri="{FF2B5EF4-FFF2-40B4-BE49-F238E27FC236}">
                <a16:creationId xmlns:a16="http://schemas.microsoft.com/office/drawing/2014/main" id="{4D67986E-A41D-3D6F-C2FD-0BE05A982EB8}"/>
              </a:ext>
            </a:extLst>
          </p:cNvPr>
          <p:cNvSpPr txBox="1"/>
          <p:nvPr/>
        </p:nvSpPr>
        <p:spPr>
          <a:xfrm>
            <a:off x="99420" y="752321"/>
            <a:ext cx="3396124" cy="2295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7463" tIns="17463" rIns="17463" bIns="17463" numCol="1" spcCol="38100" rtlCol="0" anchor="ctr">
            <a:spAutoFit/>
          </a:bodyPr>
          <a:lstStyle/>
          <a:p>
            <a:pPr marL="196482" indent="-196482" defTabSz="838301" hangingPunct="0">
              <a:lnSpc>
                <a:spcPct val="0"/>
              </a:lnSpc>
              <a:spcBef>
                <a:spcPts val="1547"/>
              </a:spcBef>
              <a:buFont typeface="Wingdings" panose="05000000000000000000" pitchFamily="2" charset="2"/>
              <a:buChar char="n"/>
            </a:pPr>
            <a:r>
              <a:rPr lang="ja-JP" altLang="en-US" sz="1238" b="1" dirty="0">
                <a:solidFill>
                  <a:srgbClr val="000000"/>
                </a:solidFill>
                <a:latin typeface="Meiryo UI" panose="020B0604030504040204" pitchFamily="50" charset="-128"/>
                <a:ea typeface="Meiryo UI" panose="020B0604030504040204" pitchFamily="50" charset="-128"/>
                <a:sym typeface="ヒラギノ角ゴ ProN W3"/>
              </a:rPr>
              <a:t>ガラスの高度利用するための有機物除去プロセス</a:t>
            </a:r>
          </a:p>
        </p:txBody>
      </p:sp>
      <p:grpSp>
        <p:nvGrpSpPr>
          <p:cNvPr id="92" name="グループ化 91">
            <a:extLst>
              <a:ext uri="{FF2B5EF4-FFF2-40B4-BE49-F238E27FC236}">
                <a16:creationId xmlns:a16="http://schemas.microsoft.com/office/drawing/2014/main" id="{6B591E61-816D-50B5-EC68-330A2B9810D5}"/>
              </a:ext>
            </a:extLst>
          </p:cNvPr>
          <p:cNvGrpSpPr/>
          <p:nvPr/>
        </p:nvGrpSpPr>
        <p:grpSpPr>
          <a:xfrm>
            <a:off x="5465094" y="1112618"/>
            <a:ext cx="2645632" cy="1818872"/>
            <a:chOff x="2513343" y="3766301"/>
            <a:chExt cx="7696384" cy="5291264"/>
          </a:xfrm>
        </p:grpSpPr>
        <p:grpSp>
          <p:nvGrpSpPr>
            <p:cNvPr id="93" name="グループ化 92">
              <a:extLst>
                <a:ext uri="{FF2B5EF4-FFF2-40B4-BE49-F238E27FC236}">
                  <a16:creationId xmlns:a16="http://schemas.microsoft.com/office/drawing/2014/main" id="{6E886A57-028C-1A80-B822-586370E220F5}"/>
                </a:ext>
              </a:extLst>
            </p:cNvPr>
            <p:cNvGrpSpPr/>
            <p:nvPr/>
          </p:nvGrpSpPr>
          <p:grpSpPr>
            <a:xfrm>
              <a:off x="2513343" y="3766301"/>
              <a:ext cx="7696384" cy="5291264"/>
              <a:chOff x="280572" y="2124447"/>
              <a:chExt cx="10132255" cy="4557951"/>
            </a:xfrm>
          </p:grpSpPr>
          <p:pic>
            <p:nvPicPr>
              <p:cNvPr id="95" name="図 94">
                <a:extLst>
                  <a:ext uri="{FF2B5EF4-FFF2-40B4-BE49-F238E27FC236}">
                    <a16:creationId xmlns:a16="http://schemas.microsoft.com/office/drawing/2014/main" id="{0754F7EA-1F54-95D3-40B5-DF1210D428D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a:off x="280572" y="2124447"/>
                <a:ext cx="10132255" cy="4557951"/>
              </a:xfrm>
              <a:prstGeom prst="rect">
                <a:avLst/>
              </a:prstGeom>
            </p:spPr>
          </p:pic>
          <p:cxnSp>
            <p:nvCxnSpPr>
              <p:cNvPr id="96" name="直線コネクタ 95">
                <a:extLst>
                  <a:ext uri="{FF2B5EF4-FFF2-40B4-BE49-F238E27FC236}">
                    <a16:creationId xmlns:a16="http://schemas.microsoft.com/office/drawing/2014/main" id="{83503A8A-1F2C-B5C9-D8AC-3C87CA82990A}"/>
                  </a:ext>
                </a:extLst>
              </p:cNvPr>
              <p:cNvCxnSpPr>
                <a:cxnSpLocks/>
              </p:cNvCxnSpPr>
              <p:nvPr/>
            </p:nvCxnSpPr>
            <p:spPr>
              <a:xfrm flipV="1">
                <a:off x="313771" y="2188905"/>
                <a:ext cx="6972749" cy="4224281"/>
              </a:xfrm>
              <a:prstGeom prst="line">
                <a:avLst/>
              </a:prstGeom>
              <a:ln w="57150">
                <a:solidFill>
                  <a:srgbClr val="FFFF00"/>
                </a:solidFill>
                <a:prstDash val="lgDash"/>
              </a:ln>
            </p:spPr>
            <p:style>
              <a:lnRef idx="1">
                <a:schemeClr val="accent1"/>
              </a:lnRef>
              <a:fillRef idx="0">
                <a:schemeClr val="accent1"/>
              </a:fillRef>
              <a:effectRef idx="0">
                <a:schemeClr val="accent1"/>
              </a:effectRef>
              <a:fontRef idx="minor">
                <a:schemeClr val="tx1"/>
              </a:fontRef>
            </p:style>
          </p:cxnSp>
        </p:grpSp>
        <p:sp>
          <p:nvSpPr>
            <p:cNvPr id="94" name="テキスト ボックス 93">
              <a:extLst>
                <a:ext uri="{FF2B5EF4-FFF2-40B4-BE49-F238E27FC236}">
                  <a16:creationId xmlns:a16="http://schemas.microsoft.com/office/drawing/2014/main" id="{74FFE6DD-F8A0-F0FF-BC9F-EAE7B97D7E27}"/>
                </a:ext>
              </a:extLst>
            </p:cNvPr>
            <p:cNvSpPr txBox="1"/>
            <p:nvPr/>
          </p:nvSpPr>
          <p:spPr>
            <a:xfrm>
              <a:off x="2595711" y="3898278"/>
              <a:ext cx="2022857" cy="69968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kumimoji="1" lang="ja-JP" altLang="en-US" sz="963" dirty="0">
                  <a:solidFill>
                    <a:schemeClr val="tx1"/>
                  </a:solidFill>
                  <a:latin typeface="Meiryo UI" panose="020B0604030504040204" pitchFamily="50" charset="-128"/>
                  <a:ea typeface="Meiryo UI" panose="020B0604030504040204" pitchFamily="50" charset="-128"/>
                  <a:cs typeface="Microsoft Himalaya" panose="01010100010101010101" pitchFamily="2" charset="0"/>
                </a:rPr>
                <a:t>処理前</a:t>
              </a:r>
            </a:p>
          </p:txBody>
        </p:sp>
      </p:grpSp>
      <p:grpSp>
        <p:nvGrpSpPr>
          <p:cNvPr id="118" name="グループ化 117">
            <a:extLst>
              <a:ext uri="{FF2B5EF4-FFF2-40B4-BE49-F238E27FC236}">
                <a16:creationId xmlns:a16="http://schemas.microsoft.com/office/drawing/2014/main" id="{A0ADC172-2305-A25C-8792-128106593E0C}"/>
              </a:ext>
            </a:extLst>
          </p:cNvPr>
          <p:cNvGrpSpPr/>
          <p:nvPr/>
        </p:nvGrpSpPr>
        <p:grpSpPr>
          <a:xfrm>
            <a:off x="5575715" y="2984713"/>
            <a:ext cx="2586375" cy="1710245"/>
            <a:chOff x="11814982" y="4267516"/>
            <a:chExt cx="10314749" cy="7205845"/>
          </a:xfrm>
        </p:grpSpPr>
        <p:pic>
          <p:nvPicPr>
            <p:cNvPr id="98" name="図 97">
              <a:extLst>
                <a:ext uri="{FF2B5EF4-FFF2-40B4-BE49-F238E27FC236}">
                  <a16:creationId xmlns:a16="http://schemas.microsoft.com/office/drawing/2014/main" id="{BF7DFD75-B934-8C7D-42B8-8AD4562566A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133" t="-1724" r="37740" b="1724"/>
            <a:stretch/>
          </p:blipFill>
          <p:spPr>
            <a:xfrm rot="10800000">
              <a:off x="11814982" y="4267516"/>
              <a:ext cx="10314749" cy="7205845"/>
            </a:xfrm>
            <a:prstGeom prst="rect">
              <a:avLst/>
            </a:prstGeom>
            <a:ln>
              <a:noFill/>
            </a:ln>
            <a:effectLst>
              <a:softEdge rad="112500"/>
            </a:effectLst>
          </p:spPr>
        </p:pic>
        <p:sp>
          <p:nvSpPr>
            <p:cNvPr id="100" name="テキスト ボックス 99">
              <a:extLst>
                <a:ext uri="{FF2B5EF4-FFF2-40B4-BE49-F238E27FC236}">
                  <a16:creationId xmlns:a16="http://schemas.microsoft.com/office/drawing/2014/main" id="{88E56E92-7ACB-90C2-4802-6C98F0C9D6F6}"/>
                </a:ext>
              </a:extLst>
            </p:cNvPr>
            <p:cNvSpPr txBox="1"/>
            <p:nvPr/>
          </p:nvSpPr>
          <p:spPr>
            <a:xfrm>
              <a:off x="14708958" y="4875337"/>
              <a:ext cx="4253539" cy="1102252"/>
            </a:xfrm>
            <a:prstGeom prst="rect">
              <a:avLst/>
            </a:prstGeom>
            <a:noFill/>
          </p:spPr>
          <p:txBody>
            <a:bodyPr wrap="square" rtlCol="0">
              <a:spAutoFit/>
            </a:bodyPr>
            <a:lstStyle/>
            <a:p>
              <a:pPr algn="ctr"/>
              <a:r>
                <a:rPr lang="ja-JP" altLang="en-US" sz="1100" b="1" dirty="0">
                  <a:latin typeface="Meiryo UI" panose="020B0604030504040204" pitchFamily="50" charset="-128"/>
                  <a:ea typeface="Meiryo UI" panose="020B0604030504040204" pitchFamily="50" charset="-128"/>
                </a:rPr>
                <a:t>拡大写真</a:t>
              </a:r>
            </a:p>
          </p:txBody>
        </p:sp>
      </p:grpSp>
      <p:sp>
        <p:nvSpPr>
          <p:cNvPr id="16" name="テキスト ボックス 15">
            <a:extLst>
              <a:ext uri="{FF2B5EF4-FFF2-40B4-BE49-F238E27FC236}">
                <a16:creationId xmlns:a16="http://schemas.microsoft.com/office/drawing/2014/main" id="{63E146B3-5AD8-8757-C501-70366123DC7A}"/>
              </a:ext>
            </a:extLst>
          </p:cNvPr>
          <p:cNvSpPr txBox="1"/>
          <p:nvPr/>
        </p:nvSpPr>
        <p:spPr>
          <a:xfrm>
            <a:off x="7153068" y="2564491"/>
            <a:ext cx="895062" cy="24051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kumimoji="1" lang="ja-JP" altLang="en-US" sz="963" dirty="0">
                <a:solidFill>
                  <a:schemeClr val="tx1"/>
                </a:solidFill>
                <a:latin typeface="Meiryo UI" panose="020B0604030504040204" pitchFamily="50" charset="-128"/>
                <a:ea typeface="Meiryo UI" panose="020B0604030504040204" pitchFamily="50" charset="-128"/>
                <a:cs typeface="Microsoft Himalaya" panose="01010100010101010101" pitchFamily="2" charset="0"/>
              </a:rPr>
              <a:t>処理後</a:t>
            </a:r>
          </a:p>
        </p:txBody>
      </p:sp>
      <p:sp>
        <p:nvSpPr>
          <p:cNvPr id="17" name="テキスト ボックス 16">
            <a:extLst>
              <a:ext uri="{FF2B5EF4-FFF2-40B4-BE49-F238E27FC236}">
                <a16:creationId xmlns:a16="http://schemas.microsoft.com/office/drawing/2014/main" id="{68A21FCC-193F-61D7-CF13-53048A6E2321}"/>
              </a:ext>
            </a:extLst>
          </p:cNvPr>
          <p:cNvSpPr txBox="1"/>
          <p:nvPr/>
        </p:nvSpPr>
        <p:spPr>
          <a:xfrm>
            <a:off x="5539162" y="921380"/>
            <a:ext cx="3144066" cy="240515"/>
          </a:xfrm>
          <a:prstGeom prst="rect">
            <a:avLst/>
          </a:prstGeom>
          <a:noFill/>
        </p:spPr>
        <p:txBody>
          <a:bodyPr wrap="square" rtlCol="0">
            <a:spAutoFit/>
          </a:bodyPr>
          <a:lstStyle/>
          <a:p>
            <a:r>
              <a:rPr lang="ja-JP" altLang="en-US" sz="963" b="1" u="sng" dirty="0">
                <a:latin typeface="Meiryo UI" panose="020B0604030504040204" pitchFamily="50" charset="-128"/>
                <a:ea typeface="Meiryo UI" panose="020B0604030504040204" pitchFamily="50" charset="-128"/>
              </a:rPr>
              <a:t>ウォータージェット工法を施した</a:t>
            </a:r>
            <a:r>
              <a:rPr lang="en-US" altLang="ja-JP" sz="963" b="1" u="sng" dirty="0">
                <a:latin typeface="Meiryo UI" panose="020B0604030504040204" pitchFamily="50" charset="-128"/>
                <a:ea typeface="Meiryo UI" panose="020B0604030504040204" pitchFamily="50" charset="-128"/>
              </a:rPr>
              <a:t>PV</a:t>
            </a:r>
            <a:r>
              <a:rPr lang="ja-JP" altLang="en-US" sz="963" b="1" u="sng" dirty="0">
                <a:latin typeface="Meiryo UI" panose="020B0604030504040204" pitchFamily="50" charset="-128"/>
                <a:ea typeface="Meiryo UI" panose="020B0604030504040204" pitchFamily="50" charset="-128"/>
              </a:rPr>
              <a:t>ガラス比較写真</a:t>
            </a:r>
          </a:p>
        </p:txBody>
      </p:sp>
      <p:sp>
        <p:nvSpPr>
          <p:cNvPr id="18" name="テキスト ボックス 17">
            <a:extLst>
              <a:ext uri="{FF2B5EF4-FFF2-40B4-BE49-F238E27FC236}">
                <a16:creationId xmlns:a16="http://schemas.microsoft.com/office/drawing/2014/main" id="{47BD7665-2367-7CCC-75BF-AD0FD1A7002E}"/>
              </a:ext>
            </a:extLst>
          </p:cNvPr>
          <p:cNvSpPr txBox="1"/>
          <p:nvPr/>
        </p:nvSpPr>
        <p:spPr>
          <a:xfrm>
            <a:off x="479077" y="4240113"/>
            <a:ext cx="4754402" cy="3527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463" tIns="17463" rIns="17463" bIns="17463"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nSpc>
                <a:spcPct val="100000"/>
              </a:lnSpc>
              <a:spcBef>
                <a:spcPts val="1200"/>
              </a:spcBef>
              <a:defRPr sz="2400">
                <a:solidFill>
                  <a:schemeClr val="tx1"/>
                </a:solidFill>
                <a:latin typeface="Meiryo UI" panose="020B0604030504040204" pitchFamily="50" charset="-128"/>
                <a:ea typeface="Meiryo UI" panose="020B0604030504040204" pitchFamily="50" charset="-128"/>
              </a:defRPr>
            </a:lvl1pPr>
          </a:lstStyle>
          <a:p>
            <a:pPr>
              <a:spcBef>
                <a:spcPts val="0"/>
              </a:spcBef>
            </a:pPr>
            <a:r>
              <a:rPr lang="ja-JP" altLang="en-US" sz="963" dirty="0"/>
              <a:t>処理後の</a:t>
            </a:r>
            <a:r>
              <a:rPr lang="en-US" altLang="ja-JP" sz="963" dirty="0"/>
              <a:t>PV</a:t>
            </a:r>
            <a:r>
              <a:rPr lang="ja-JP" altLang="en-US" sz="963" dirty="0"/>
              <a:t>ガラスにウォータージェット工法を施すことで、残存有機物量が</a:t>
            </a:r>
            <a:r>
              <a:rPr lang="ja-JP" altLang="en-US" sz="1100" b="1" dirty="0">
                <a:solidFill>
                  <a:srgbClr val="FF0000"/>
                </a:solidFill>
              </a:rPr>
              <a:t>１０～</a:t>
            </a:r>
            <a:r>
              <a:rPr lang="en-US" altLang="ja-JP" sz="1100" b="1" dirty="0">
                <a:solidFill>
                  <a:srgbClr val="FF0000"/>
                </a:solidFill>
              </a:rPr>
              <a:t>20ppm</a:t>
            </a:r>
            <a:r>
              <a:rPr lang="ja-JP" altLang="en-US" sz="963" dirty="0"/>
              <a:t>以下まで除去ができた。そのため、板硝子協会の受入基準に</a:t>
            </a:r>
            <a:r>
              <a:rPr lang="ja-JP" altLang="en-US" sz="963" dirty="0">
                <a:solidFill>
                  <a:srgbClr val="FF0000"/>
                </a:solidFill>
              </a:rPr>
              <a:t>適合</a:t>
            </a:r>
            <a:r>
              <a:rPr lang="ja-JP" altLang="en-US" sz="963" dirty="0"/>
              <a:t>し</a:t>
            </a:r>
            <a:r>
              <a:rPr lang="ja-JP" altLang="en-US" sz="963" b="1" dirty="0">
                <a:solidFill>
                  <a:srgbClr val="FF0000"/>
                </a:solidFill>
              </a:rPr>
              <a:t>水平リサイクル</a:t>
            </a:r>
            <a:r>
              <a:rPr lang="ja-JP" altLang="en-US" sz="963" dirty="0"/>
              <a:t>が</a:t>
            </a:r>
            <a:r>
              <a:rPr lang="ja-JP" altLang="en-US" sz="963" dirty="0">
                <a:solidFill>
                  <a:srgbClr val="FF0000"/>
                </a:solidFill>
              </a:rPr>
              <a:t>可能</a:t>
            </a:r>
            <a:r>
              <a:rPr lang="ja-JP" altLang="en-US" sz="963" dirty="0"/>
              <a:t>となった。</a:t>
            </a:r>
            <a:endParaRPr lang="en-US" altLang="ja-JP" sz="963" dirty="0"/>
          </a:p>
        </p:txBody>
      </p:sp>
      <p:sp>
        <p:nvSpPr>
          <p:cNvPr id="19" name="テキスト ボックス 18">
            <a:extLst>
              <a:ext uri="{FF2B5EF4-FFF2-40B4-BE49-F238E27FC236}">
                <a16:creationId xmlns:a16="http://schemas.microsoft.com/office/drawing/2014/main" id="{DCD3D25D-33F5-E40B-5ECB-2CFC76C18C46}"/>
              </a:ext>
            </a:extLst>
          </p:cNvPr>
          <p:cNvSpPr txBox="1"/>
          <p:nvPr/>
        </p:nvSpPr>
        <p:spPr>
          <a:xfrm>
            <a:off x="219910" y="3461197"/>
            <a:ext cx="5135078" cy="3316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463" tIns="17463" rIns="17463" bIns="17463"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nSpc>
                <a:spcPct val="100000"/>
              </a:lnSpc>
              <a:spcBef>
                <a:spcPts val="1200"/>
              </a:spcBef>
              <a:defRPr sz="2400">
                <a:solidFill>
                  <a:schemeClr val="tx1"/>
                </a:solidFill>
                <a:latin typeface="Meiryo UI" panose="020B0604030504040204" pitchFamily="50" charset="-128"/>
                <a:ea typeface="Meiryo UI" panose="020B0604030504040204" pitchFamily="50" charset="-128"/>
              </a:defRPr>
            </a:lvl1pPr>
          </a:lstStyle>
          <a:p>
            <a:pPr marL="157185" indent="-157185">
              <a:spcBef>
                <a:spcPts val="0"/>
              </a:spcBef>
              <a:buFont typeface="Wingdings" panose="05000000000000000000" pitchFamily="2" charset="2"/>
              <a:buChar char="Ø"/>
            </a:pPr>
            <a:r>
              <a:rPr lang="ja-JP" altLang="en-US" sz="963" u="sng" dirty="0"/>
              <a:t>特に難しいのがガラスの表面に凸凹なエンボス加工が施されており、その溝の中に有機物が残ってしまう。今回の技術を使用すれば、それらも綺麗に除去が出来た。</a:t>
            </a:r>
            <a:endParaRPr lang="en-US" altLang="ja-JP" sz="963" u="sng" dirty="0"/>
          </a:p>
        </p:txBody>
      </p:sp>
      <p:graphicFrame>
        <p:nvGraphicFramePr>
          <p:cNvPr id="20" name="表 19">
            <a:extLst>
              <a:ext uri="{FF2B5EF4-FFF2-40B4-BE49-F238E27FC236}">
                <a16:creationId xmlns:a16="http://schemas.microsoft.com/office/drawing/2014/main" id="{893707EE-0F4A-C6F1-7F46-6038C99E3C6B}"/>
              </a:ext>
            </a:extLst>
          </p:cNvPr>
          <p:cNvGraphicFramePr>
            <a:graphicFrameLocks noGrp="1"/>
          </p:cNvGraphicFramePr>
          <p:nvPr/>
        </p:nvGraphicFramePr>
        <p:xfrm>
          <a:off x="2748865" y="1232236"/>
          <a:ext cx="2623980" cy="1978340"/>
        </p:xfrm>
        <a:graphic>
          <a:graphicData uri="http://schemas.openxmlformats.org/drawingml/2006/table">
            <a:tbl>
              <a:tblPr firstRow="1" bandRow="1">
                <a:tableStyleId>{5940675A-B579-460E-94D1-54222C63F5DA}</a:tableStyleId>
              </a:tblPr>
              <a:tblGrid>
                <a:gridCol w="874660">
                  <a:extLst>
                    <a:ext uri="{9D8B030D-6E8A-4147-A177-3AD203B41FA5}">
                      <a16:colId xmlns:a16="http://schemas.microsoft.com/office/drawing/2014/main" val="2243362620"/>
                    </a:ext>
                  </a:extLst>
                </a:gridCol>
                <a:gridCol w="874660">
                  <a:extLst>
                    <a:ext uri="{9D8B030D-6E8A-4147-A177-3AD203B41FA5}">
                      <a16:colId xmlns:a16="http://schemas.microsoft.com/office/drawing/2014/main" val="2200944608"/>
                    </a:ext>
                  </a:extLst>
                </a:gridCol>
                <a:gridCol w="874660">
                  <a:extLst>
                    <a:ext uri="{9D8B030D-6E8A-4147-A177-3AD203B41FA5}">
                      <a16:colId xmlns:a16="http://schemas.microsoft.com/office/drawing/2014/main" val="2273134328"/>
                    </a:ext>
                  </a:extLst>
                </a:gridCol>
              </a:tblGrid>
              <a:tr h="347369">
                <a:tc>
                  <a:txBody>
                    <a:bodyPr/>
                    <a:lstStyle/>
                    <a:p>
                      <a:pPr algn="l"/>
                      <a:r>
                        <a:rPr kumimoji="1" lang="ja-JP" altLang="en-US" sz="800" dirty="0">
                          <a:latin typeface="メイリオ" panose="020B0604030504040204" pitchFamily="50" charset="-128"/>
                          <a:ea typeface="メイリオ" panose="020B0604030504040204" pitchFamily="50" charset="-128"/>
                        </a:rPr>
                        <a:t>依頼品名</a:t>
                      </a:r>
                    </a:p>
                  </a:txBody>
                  <a:tcPr marL="50949" marR="50949" marT="25475" marB="25475" anchor="ctr"/>
                </a:tc>
                <a:tc>
                  <a:txBody>
                    <a:bodyPr/>
                    <a:lstStyle/>
                    <a:p>
                      <a:r>
                        <a:rPr kumimoji="1" lang="ja-JP" altLang="en-US" sz="800" dirty="0">
                          <a:latin typeface="メイリオ" panose="020B0604030504040204" pitchFamily="50" charset="-128"/>
                          <a:ea typeface="メイリオ" panose="020B0604030504040204" pitchFamily="50" charset="-128"/>
                        </a:rPr>
                        <a:t>サンプル①</a:t>
                      </a:r>
                    </a:p>
                  </a:txBody>
                  <a:tcPr marL="50949" marR="50949" marT="25475" marB="25475" anchor="ctr"/>
                </a:tc>
                <a:tc>
                  <a:txBody>
                    <a:bodyPr/>
                    <a:lstStyle/>
                    <a:p>
                      <a:r>
                        <a:rPr kumimoji="1" lang="ja-JP" altLang="en-US" sz="800" dirty="0">
                          <a:latin typeface="メイリオ" panose="020B0604030504040204" pitchFamily="50" charset="-128"/>
                          <a:ea typeface="メイリオ" panose="020B0604030504040204" pitchFamily="50" charset="-128"/>
                        </a:rPr>
                        <a:t>サンプル②</a:t>
                      </a:r>
                    </a:p>
                  </a:txBody>
                  <a:tcPr marL="50949" marR="50949" marT="25475" marB="25475" anchor="ctr"/>
                </a:tc>
                <a:extLst>
                  <a:ext uri="{0D108BD9-81ED-4DB2-BD59-A6C34878D82A}">
                    <a16:rowId xmlns:a16="http://schemas.microsoft.com/office/drawing/2014/main" val="2385052175"/>
                  </a:ext>
                </a:extLst>
              </a:tr>
              <a:tr h="347369">
                <a:tc>
                  <a:txBody>
                    <a:bodyPr/>
                    <a:lstStyle/>
                    <a:p>
                      <a:pPr algn="l"/>
                      <a:r>
                        <a:rPr kumimoji="1" lang="ja-JP" altLang="en-US" sz="800" dirty="0">
                          <a:latin typeface="メイリオ" panose="020B0604030504040204" pitchFamily="50" charset="-128"/>
                          <a:ea typeface="メイリオ" panose="020B0604030504040204" pitchFamily="50" charset="-128"/>
                        </a:rPr>
                        <a:t>強熱前重量</a:t>
                      </a:r>
                      <a:r>
                        <a:rPr kumimoji="1" lang="en-US" altLang="ja-JP" sz="800" dirty="0">
                          <a:latin typeface="メイリオ" panose="020B0604030504040204" pitchFamily="50" charset="-128"/>
                          <a:ea typeface="メイリオ" panose="020B0604030504040204" pitchFamily="50" charset="-128"/>
                        </a:rPr>
                        <a:t>(g)</a:t>
                      </a:r>
                      <a:endParaRPr kumimoji="1" lang="ja-JP" altLang="en-US" sz="800" dirty="0">
                        <a:latin typeface="メイリオ" panose="020B0604030504040204" pitchFamily="50" charset="-128"/>
                        <a:ea typeface="メイリオ" panose="020B0604030504040204" pitchFamily="50" charset="-128"/>
                      </a:endParaRPr>
                    </a:p>
                  </a:txBody>
                  <a:tcPr marL="50949" marR="50949" marT="25475" marB="25475" anchor="ctr"/>
                </a:tc>
                <a:tc>
                  <a:txBody>
                    <a:bodyPr/>
                    <a:lstStyle/>
                    <a:p>
                      <a:r>
                        <a:rPr kumimoji="1" lang="en-US" altLang="ja-JP" sz="800" dirty="0">
                          <a:latin typeface="メイリオ" panose="020B0604030504040204" pitchFamily="50" charset="-128"/>
                          <a:ea typeface="メイリオ" panose="020B0604030504040204" pitchFamily="50" charset="-128"/>
                        </a:rPr>
                        <a:t>39.8558</a:t>
                      </a:r>
                      <a:endParaRPr kumimoji="1" lang="ja-JP" altLang="en-US" sz="800" dirty="0">
                        <a:latin typeface="メイリオ" panose="020B0604030504040204" pitchFamily="50" charset="-128"/>
                        <a:ea typeface="メイリオ" panose="020B0604030504040204" pitchFamily="50" charset="-128"/>
                      </a:endParaRPr>
                    </a:p>
                  </a:txBody>
                  <a:tcPr marL="50949" marR="50949" marT="25475" marB="25475" anchor="ctr"/>
                </a:tc>
                <a:tc>
                  <a:txBody>
                    <a:bodyPr/>
                    <a:lstStyle/>
                    <a:p>
                      <a:r>
                        <a:rPr kumimoji="1" lang="en-US" altLang="ja-JP" sz="800" dirty="0">
                          <a:latin typeface="メイリオ" panose="020B0604030504040204" pitchFamily="50" charset="-128"/>
                          <a:ea typeface="メイリオ" panose="020B0604030504040204" pitchFamily="50" charset="-128"/>
                        </a:rPr>
                        <a:t>40.1399</a:t>
                      </a:r>
                      <a:endParaRPr kumimoji="1" lang="ja-JP" altLang="en-US" sz="800" dirty="0">
                        <a:latin typeface="メイリオ" panose="020B0604030504040204" pitchFamily="50" charset="-128"/>
                        <a:ea typeface="メイリオ" panose="020B0604030504040204" pitchFamily="50" charset="-128"/>
                      </a:endParaRPr>
                    </a:p>
                  </a:txBody>
                  <a:tcPr marL="50949" marR="50949" marT="25475" marB="25475" anchor="ctr"/>
                </a:tc>
                <a:extLst>
                  <a:ext uri="{0D108BD9-81ED-4DB2-BD59-A6C34878D82A}">
                    <a16:rowId xmlns:a16="http://schemas.microsoft.com/office/drawing/2014/main" val="4180246219"/>
                  </a:ext>
                </a:extLst>
              </a:tr>
              <a:tr h="347369">
                <a:tc>
                  <a:txBody>
                    <a:bodyPr/>
                    <a:lstStyle/>
                    <a:p>
                      <a:pPr algn="l"/>
                      <a:r>
                        <a:rPr kumimoji="1" lang="ja-JP" altLang="en-US" sz="800" dirty="0">
                          <a:latin typeface="メイリオ" panose="020B0604030504040204" pitchFamily="50" charset="-128"/>
                          <a:ea typeface="メイリオ" panose="020B0604030504040204" pitchFamily="50" charset="-128"/>
                        </a:rPr>
                        <a:t>強熱後重量</a:t>
                      </a:r>
                      <a:r>
                        <a:rPr kumimoji="1" lang="en-US" altLang="ja-JP" sz="800" dirty="0">
                          <a:latin typeface="メイリオ" panose="020B0604030504040204" pitchFamily="50" charset="-128"/>
                          <a:ea typeface="メイリオ" panose="020B0604030504040204" pitchFamily="50" charset="-128"/>
                        </a:rPr>
                        <a:t>(g)</a:t>
                      </a:r>
                      <a:endParaRPr kumimoji="1" lang="ja-JP" altLang="en-US" sz="800" dirty="0">
                        <a:latin typeface="メイリオ" panose="020B0604030504040204" pitchFamily="50" charset="-128"/>
                        <a:ea typeface="メイリオ" panose="020B0604030504040204" pitchFamily="50" charset="-128"/>
                      </a:endParaRPr>
                    </a:p>
                  </a:txBody>
                  <a:tcPr marL="50949" marR="50949" marT="25475" marB="25475" anchor="ctr"/>
                </a:tc>
                <a:tc>
                  <a:txBody>
                    <a:bodyPr/>
                    <a:lstStyle/>
                    <a:p>
                      <a:r>
                        <a:rPr kumimoji="1" lang="en-US" altLang="ja-JP" sz="800" dirty="0">
                          <a:latin typeface="メイリオ" panose="020B0604030504040204" pitchFamily="50" charset="-128"/>
                          <a:ea typeface="メイリオ" panose="020B0604030504040204" pitchFamily="50" charset="-128"/>
                        </a:rPr>
                        <a:t>39.8556</a:t>
                      </a:r>
                      <a:endParaRPr kumimoji="1" lang="ja-JP" altLang="en-US" sz="800" dirty="0">
                        <a:latin typeface="メイリオ" panose="020B0604030504040204" pitchFamily="50" charset="-128"/>
                        <a:ea typeface="メイリオ" panose="020B0604030504040204" pitchFamily="50" charset="-128"/>
                      </a:endParaRPr>
                    </a:p>
                  </a:txBody>
                  <a:tcPr marL="50949" marR="50949" marT="25475" marB="25475" anchor="ctr"/>
                </a:tc>
                <a:tc>
                  <a:txBody>
                    <a:bodyPr/>
                    <a:lstStyle/>
                    <a:p>
                      <a:r>
                        <a:rPr kumimoji="1" lang="en-US" altLang="ja-JP" sz="800" dirty="0">
                          <a:latin typeface="メイリオ" panose="020B0604030504040204" pitchFamily="50" charset="-128"/>
                          <a:ea typeface="メイリオ" panose="020B0604030504040204" pitchFamily="50" charset="-128"/>
                        </a:rPr>
                        <a:t>40.1398</a:t>
                      </a:r>
                      <a:endParaRPr kumimoji="1" lang="ja-JP" altLang="en-US" sz="800" dirty="0">
                        <a:latin typeface="メイリオ" panose="020B0604030504040204" pitchFamily="50" charset="-128"/>
                        <a:ea typeface="メイリオ" panose="020B0604030504040204" pitchFamily="50" charset="-128"/>
                      </a:endParaRPr>
                    </a:p>
                  </a:txBody>
                  <a:tcPr marL="50949" marR="50949" marT="25475" marB="25475" anchor="ctr"/>
                </a:tc>
                <a:extLst>
                  <a:ext uri="{0D108BD9-81ED-4DB2-BD59-A6C34878D82A}">
                    <a16:rowId xmlns:a16="http://schemas.microsoft.com/office/drawing/2014/main" val="2728872998"/>
                  </a:ext>
                </a:extLst>
              </a:tr>
              <a:tr h="241495">
                <a:tc>
                  <a:txBody>
                    <a:bodyPr/>
                    <a:lstStyle/>
                    <a:p>
                      <a:pPr algn="l"/>
                      <a:r>
                        <a:rPr kumimoji="1" lang="ja-JP" altLang="en-US" sz="800" dirty="0">
                          <a:latin typeface="メイリオ" panose="020B0604030504040204" pitchFamily="50" charset="-128"/>
                          <a:ea typeface="メイリオ" panose="020B0604030504040204" pitchFamily="50" charset="-128"/>
                        </a:rPr>
                        <a:t>減量</a:t>
                      </a:r>
                      <a:r>
                        <a:rPr kumimoji="1" lang="en-US" altLang="ja-JP" sz="800" dirty="0">
                          <a:latin typeface="メイリオ" panose="020B0604030504040204" pitchFamily="50" charset="-128"/>
                          <a:ea typeface="メイリオ" panose="020B0604030504040204" pitchFamily="50" charset="-128"/>
                        </a:rPr>
                        <a:t>(g)</a:t>
                      </a:r>
                      <a:endParaRPr kumimoji="1" lang="ja-JP" altLang="en-US" sz="800" dirty="0">
                        <a:latin typeface="メイリオ" panose="020B0604030504040204" pitchFamily="50" charset="-128"/>
                        <a:ea typeface="メイリオ" panose="020B0604030504040204" pitchFamily="50" charset="-128"/>
                      </a:endParaRPr>
                    </a:p>
                  </a:txBody>
                  <a:tcPr marL="50949" marR="50949" marT="25475" marB="25475" anchor="ctr"/>
                </a:tc>
                <a:tc>
                  <a:txBody>
                    <a:bodyPr/>
                    <a:lstStyle/>
                    <a:p>
                      <a:r>
                        <a:rPr kumimoji="1" lang="en-US" altLang="ja-JP" sz="800" dirty="0">
                          <a:latin typeface="メイリオ" panose="020B0604030504040204" pitchFamily="50" charset="-128"/>
                          <a:ea typeface="メイリオ" panose="020B0604030504040204" pitchFamily="50" charset="-128"/>
                        </a:rPr>
                        <a:t>0.0002</a:t>
                      </a:r>
                      <a:endParaRPr kumimoji="1" lang="ja-JP" altLang="en-US" sz="800" dirty="0">
                        <a:latin typeface="メイリオ" panose="020B0604030504040204" pitchFamily="50" charset="-128"/>
                        <a:ea typeface="メイリオ" panose="020B0604030504040204" pitchFamily="50" charset="-128"/>
                      </a:endParaRPr>
                    </a:p>
                  </a:txBody>
                  <a:tcPr marL="50949" marR="50949" marT="25475" marB="25475" anchor="ctr"/>
                </a:tc>
                <a:tc>
                  <a:txBody>
                    <a:bodyPr/>
                    <a:lstStyle/>
                    <a:p>
                      <a:r>
                        <a:rPr kumimoji="1" lang="en-US" altLang="ja-JP" sz="800" dirty="0">
                          <a:latin typeface="メイリオ" panose="020B0604030504040204" pitchFamily="50" charset="-128"/>
                          <a:ea typeface="メイリオ" panose="020B0604030504040204" pitchFamily="50" charset="-128"/>
                        </a:rPr>
                        <a:t>0.0001</a:t>
                      </a:r>
                      <a:endParaRPr kumimoji="1" lang="ja-JP" altLang="en-US" sz="800" dirty="0">
                        <a:latin typeface="メイリオ" panose="020B0604030504040204" pitchFamily="50" charset="-128"/>
                        <a:ea typeface="メイリオ" panose="020B0604030504040204" pitchFamily="50" charset="-128"/>
                      </a:endParaRPr>
                    </a:p>
                  </a:txBody>
                  <a:tcPr marL="50949" marR="50949" marT="25475" marB="25475" anchor="ctr"/>
                </a:tc>
                <a:extLst>
                  <a:ext uri="{0D108BD9-81ED-4DB2-BD59-A6C34878D82A}">
                    <a16:rowId xmlns:a16="http://schemas.microsoft.com/office/drawing/2014/main" val="18107213"/>
                  </a:ext>
                </a:extLst>
              </a:tr>
              <a:tr h="347369">
                <a:tc>
                  <a:txBody>
                    <a:bodyPr/>
                    <a:lstStyle/>
                    <a:p>
                      <a:pPr algn="l"/>
                      <a:r>
                        <a:rPr kumimoji="1" lang="ja-JP" altLang="en-US" sz="800" dirty="0">
                          <a:latin typeface="メイリオ" panose="020B0604030504040204" pitchFamily="50" charset="-128"/>
                          <a:ea typeface="メイリオ" panose="020B0604030504040204" pitchFamily="50" charset="-128"/>
                        </a:rPr>
                        <a:t>減少率（％）</a:t>
                      </a:r>
                    </a:p>
                  </a:txBody>
                  <a:tcPr marL="50949" marR="50949" marT="25475" marB="25475" anchor="ctr"/>
                </a:tc>
                <a:tc>
                  <a:txBody>
                    <a:bodyPr/>
                    <a:lstStyle/>
                    <a:p>
                      <a:r>
                        <a:rPr kumimoji="1" lang="en-US" altLang="ja-JP" sz="800" dirty="0">
                          <a:latin typeface="メイリオ" panose="020B0604030504040204" pitchFamily="50" charset="-128"/>
                          <a:ea typeface="メイリオ" panose="020B0604030504040204" pitchFamily="50" charset="-128"/>
                        </a:rPr>
                        <a:t>0.001980</a:t>
                      </a:r>
                      <a:endParaRPr kumimoji="1" lang="ja-JP" altLang="en-US" sz="800" dirty="0">
                        <a:latin typeface="メイリオ" panose="020B0604030504040204" pitchFamily="50" charset="-128"/>
                        <a:ea typeface="メイリオ" panose="020B0604030504040204" pitchFamily="50" charset="-128"/>
                      </a:endParaRPr>
                    </a:p>
                  </a:txBody>
                  <a:tcPr marL="50949" marR="50949" marT="25475" marB="25475" anchor="ctr"/>
                </a:tc>
                <a:tc>
                  <a:txBody>
                    <a:bodyPr/>
                    <a:lstStyle/>
                    <a:p>
                      <a:r>
                        <a:rPr kumimoji="1" lang="en-US" altLang="ja-JP" sz="800" dirty="0">
                          <a:latin typeface="メイリオ" panose="020B0604030504040204" pitchFamily="50" charset="-128"/>
                          <a:ea typeface="メイリオ" panose="020B0604030504040204" pitchFamily="50" charset="-128"/>
                        </a:rPr>
                        <a:t>0.001060</a:t>
                      </a:r>
                      <a:endParaRPr kumimoji="1" lang="ja-JP" altLang="en-US" sz="800" dirty="0">
                        <a:latin typeface="メイリオ" panose="020B0604030504040204" pitchFamily="50" charset="-128"/>
                        <a:ea typeface="メイリオ" panose="020B0604030504040204" pitchFamily="50" charset="-128"/>
                      </a:endParaRPr>
                    </a:p>
                  </a:txBody>
                  <a:tcPr marL="50949" marR="50949" marT="25475" marB="25475" anchor="ctr"/>
                </a:tc>
                <a:extLst>
                  <a:ext uri="{0D108BD9-81ED-4DB2-BD59-A6C34878D82A}">
                    <a16:rowId xmlns:a16="http://schemas.microsoft.com/office/drawing/2014/main" val="594811296"/>
                  </a:ext>
                </a:extLst>
              </a:tr>
              <a:tr h="347369">
                <a:tc>
                  <a:txBody>
                    <a:bodyPr/>
                    <a:lstStyle/>
                    <a:p>
                      <a:pPr algn="l"/>
                      <a:r>
                        <a:rPr kumimoji="1" lang="ja-JP" altLang="en-US" sz="800" dirty="0">
                          <a:latin typeface="メイリオ" panose="020B0604030504040204" pitchFamily="50" charset="-128"/>
                          <a:ea typeface="メイリオ" panose="020B0604030504040204" pitchFamily="50" charset="-128"/>
                        </a:rPr>
                        <a:t>有機物量</a:t>
                      </a:r>
                      <a:r>
                        <a:rPr kumimoji="1" lang="en-US" altLang="ja-JP" sz="800" dirty="0">
                          <a:latin typeface="メイリオ" panose="020B0604030504040204" pitchFamily="50" charset="-128"/>
                          <a:ea typeface="メイリオ" panose="020B0604030504040204" pitchFamily="50" charset="-128"/>
                        </a:rPr>
                        <a:t>(ppm)</a:t>
                      </a:r>
                      <a:endParaRPr kumimoji="1" lang="ja-JP" altLang="en-US" sz="800" dirty="0">
                        <a:latin typeface="メイリオ" panose="020B0604030504040204" pitchFamily="50" charset="-128"/>
                        <a:ea typeface="メイリオ" panose="020B0604030504040204" pitchFamily="50" charset="-128"/>
                      </a:endParaRPr>
                    </a:p>
                  </a:txBody>
                  <a:tcPr marL="50949" marR="50949" marT="25475" marB="25475" anchor="ctr"/>
                </a:tc>
                <a:tc>
                  <a:txBody>
                    <a:bodyPr/>
                    <a:lstStyle/>
                    <a:p>
                      <a:r>
                        <a:rPr kumimoji="1" lang="en-US" altLang="ja-JP" sz="800" dirty="0">
                          <a:latin typeface="メイリオ" panose="020B0604030504040204" pitchFamily="50" charset="-128"/>
                          <a:ea typeface="メイリオ" panose="020B0604030504040204" pitchFamily="50" charset="-128"/>
                        </a:rPr>
                        <a:t>19.80</a:t>
                      </a:r>
                      <a:endParaRPr kumimoji="1" lang="ja-JP" altLang="en-US" sz="800" dirty="0">
                        <a:latin typeface="メイリオ" panose="020B0604030504040204" pitchFamily="50" charset="-128"/>
                        <a:ea typeface="メイリオ" panose="020B0604030504040204" pitchFamily="50" charset="-128"/>
                      </a:endParaRPr>
                    </a:p>
                  </a:txBody>
                  <a:tcPr marL="50949" marR="50949" marT="25475" marB="25475" anchor="ctr"/>
                </a:tc>
                <a:tc>
                  <a:txBody>
                    <a:bodyPr/>
                    <a:lstStyle/>
                    <a:p>
                      <a:r>
                        <a:rPr kumimoji="1" lang="en-US" altLang="ja-JP" sz="800" dirty="0">
                          <a:latin typeface="メイリオ" panose="020B0604030504040204" pitchFamily="50" charset="-128"/>
                          <a:ea typeface="メイリオ" panose="020B0604030504040204" pitchFamily="50" charset="-128"/>
                        </a:rPr>
                        <a:t>10.60</a:t>
                      </a:r>
                      <a:endParaRPr kumimoji="1" lang="ja-JP" altLang="en-US" sz="800" dirty="0">
                        <a:latin typeface="メイリオ" panose="020B0604030504040204" pitchFamily="50" charset="-128"/>
                        <a:ea typeface="メイリオ" panose="020B0604030504040204" pitchFamily="50" charset="-128"/>
                      </a:endParaRPr>
                    </a:p>
                  </a:txBody>
                  <a:tcPr marL="50949" marR="50949" marT="25475" marB="25475" anchor="ctr"/>
                </a:tc>
                <a:extLst>
                  <a:ext uri="{0D108BD9-81ED-4DB2-BD59-A6C34878D82A}">
                    <a16:rowId xmlns:a16="http://schemas.microsoft.com/office/drawing/2014/main" val="2723957126"/>
                  </a:ext>
                </a:extLst>
              </a:tr>
            </a:tbl>
          </a:graphicData>
        </a:graphic>
      </p:graphicFrame>
      <p:sp>
        <p:nvSpPr>
          <p:cNvPr id="21" name="テキスト ボックス 20">
            <a:extLst>
              <a:ext uri="{FF2B5EF4-FFF2-40B4-BE49-F238E27FC236}">
                <a16:creationId xmlns:a16="http://schemas.microsoft.com/office/drawing/2014/main" id="{806C9480-4C25-9329-D178-74721184C8CA}"/>
              </a:ext>
            </a:extLst>
          </p:cNvPr>
          <p:cNvSpPr txBox="1"/>
          <p:nvPr/>
        </p:nvSpPr>
        <p:spPr>
          <a:xfrm>
            <a:off x="3071728" y="3237500"/>
            <a:ext cx="2283260" cy="1876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ja-JP" altLang="en-US" sz="619" dirty="0">
                <a:latin typeface="メイリオ" panose="020B0604030504040204" pitchFamily="50" charset="-128"/>
                <a:ea typeface="メイリオ" panose="020B0604030504040204" pitchFamily="50" charset="-128"/>
              </a:rPr>
              <a:t>引用：東京都産業技術研究所テスト依頼試験結果より</a:t>
            </a:r>
            <a:endParaRPr lang="en-US" altLang="ja-JP" sz="619" dirty="0">
              <a:latin typeface="メイリオ" panose="020B0604030504040204" pitchFamily="50" charset="-128"/>
              <a:ea typeface="メイリオ" panose="020B0604030504040204" pitchFamily="50" charset="-128"/>
            </a:endParaRPr>
          </a:p>
        </p:txBody>
      </p:sp>
      <p:grpSp>
        <p:nvGrpSpPr>
          <p:cNvPr id="22" name="グループ化 21">
            <a:extLst>
              <a:ext uri="{FF2B5EF4-FFF2-40B4-BE49-F238E27FC236}">
                <a16:creationId xmlns:a16="http://schemas.microsoft.com/office/drawing/2014/main" id="{67123AA7-E3CA-FDB2-82D5-DB72758CACD7}"/>
              </a:ext>
            </a:extLst>
          </p:cNvPr>
          <p:cNvGrpSpPr/>
          <p:nvPr/>
        </p:nvGrpSpPr>
        <p:grpSpPr>
          <a:xfrm>
            <a:off x="220791" y="1163091"/>
            <a:ext cx="2215228" cy="254796"/>
            <a:chOff x="528001" y="3105488"/>
            <a:chExt cx="6444299" cy="507890"/>
          </a:xfrm>
        </p:grpSpPr>
        <p:sp>
          <p:nvSpPr>
            <p:cNvPr id="24" name="正方形/長方形 23">
              <a:extLst>
                <a:ext uri="{FF2B5EF4-FFF2-40B4-BE49-F238E27FC236}">
                  <a16:creationId xmlns:a16="http://schemas.microsoft.com/office/drawing/2014/main" id="{EE1529A4-F0E7-3C53-B916-7BFBD5960BF2}"/>
                </a:ext>
              </a:extLst>
            </p:cNvPr>
            <p:cNvSpPr/>
            <p:nvPr/>
          </p:nvSpPr>
          <p:spPr>
            <a:xfrm>
              <a:off x="528001" y="3205656"/>
              <a:ext cx="6444299" cy="407722"/>
            </a:xfrm>
            <a:prstGeom prst="rect">
              <a:avLst/>
            </a:prstGeom>
            <a:gradFill flip="none" rotWithShape="1">
              <a:gsLst>
                <a:gs pos="68000">
                  <a:schemeClr val="accent1">
                    <a:lumMod val="5000"/>
                    <a:lumOff val="95000"/>
                  </a:schemeClr>
                </a:gs>
                <a:gs pos="93000">
                  <a:schemeClr val="accent1">
                    <a:lumMod val="45000"/>
                    <a:lumOff val="55000"/>
                  </a:schemeClr>
                </a:gs>
                <a:gs pos="29000">
                  <a:schemeClr val="accent1">
                    <a:lumMod val="45000"/>
                    <a:lumOff val="55000"/>
                  </a:schemeClr>
                </a:gs>
                <a:gs pos="85000">
                  <a:schemeClr val="accent1">
                    <a:lumMod val="30000"/>
                    <a:lumOff val="70000"/>
                  </a:schemeClr>
                </a:gs>
              </a:gsLst>
              <a:path path="shape">
                <a:fillToRect l="50000" t="50000" r="50000" b="50000"/>
              </a:path>
              <a:tileRect/>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463" tIns="17463" rIns="17463" bIns="17463" numCol="1" spcCol="38100" rtlCol="0" anchor="ctr">
              <a:spAutoFit/>
            </a:bodyPr>
            <a:lstStyle/>
            <a:p>
              <a:pPr algn="ctr" defTabSz="283807" hangingPunct="0"/>
              <a:endParaRPr lang="ja-JP" altLang="en-US" sz="1100">
                <a:solidFill>
                  <a:srgbClr val="FFFFFF"/>
                </a:solidFill>
                <a:latin typeface="Meiryo UI" panose="020B0604030504040204" pitchFamily="50" charset="-128"/>
                <a:ea typeface="Meiryo UI" panose="020B0604030504040204" pitchFamily="50" charset="-128"/>
                <a:sym typeface="ヒラギノ角ゴ ProN W3"/>
              </a:endParaRPr>
            </a:p>
          </p:txBody>
        </p:sp>
        <p:sp>
          <p:nvSpPr>
            <p:cNvPr id="25" name="テキスト ボックス 24">
              <a:extLst>
                <a:ext uri="{FF2B5EF4-FFF2-40B4-BE49-F238E27FC236}">
                  <a16:creationId xmlns:a16="http://schemas.microsoft.com/office/drawing/2014/main" id="{4CE0DFA3-87DC-748C-803A-05CBE359917E}"/>
                </a:ext>
              </a:extLst>
            </p:cNvPr>
            <p:cNvSpPr txBox="1"/>
            <p:nvPr/>
          </p:nvSpPr>
          <p:spPr>
            <a:xfrm>
              <a:off x="1610942" y="3105488"/>
              <a:ext cx="4271569" cy="4575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7463" tIns="17463" rIns="17463" bIns="17463" numCol="1" spcCol="38100" rtlCol="0" anchor="ctr">
              <a:spAutoFit/>
            </a:bodyPr>
            <a:lstStyle/>
            <a:p>
              <a:pPr defTabSz="838301" hangingPunct="0">
                <a:lnSpc>
                  <a:spcPct val="0"/>
                </a:lnSpc>
                <a:spcBef>
                  <a:spcPts val="1547"/>
                </a:spcBef>
              </a:pPr>
              <a:r>
                <a:rPr lang="ja-JP" altLang="en-US" sz="1238" b="1" dirty="0">
                  <a:solidFill>
                    <a:srgbClr val="00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sym typeface="ヒラギノ角ゴ ProN W3"/>
                </a:rPr>
                <a:t>ウォータージェット工法</a:t>
              </a:r>
            </a:p>
          </p:txBody>
        </p:sp>
      </p:grpSp>
      <p:sp>
        <p:nvSpPr>
          <p:cNvPr id="26" name="四角形: 角を丸くする 25">
            <a:extLst>
              <a:ext uri="{FF2B5EF4-FFF2-40B4-BE49-F238E27FC236}">
                <a16:creationId xmlns:a16="http://schemas.microsoft.com/office/drawing/2014/main" id="{8973129A-4642-1AD9-559A-5E8580632A10}"/>
              </a:ext>
            </a:extLst>
          </p:cNvPr>
          <p:cNvSpPr/>
          <p:nvPr/>
        </p:nvSpPr>
        <p:spPr>
          <a:xfrm>
            <a:off x="99420" y="3027964"/>
            <a:ext cx="1596375" cy="351941"/>
          </a:xfrm>
          <a:prstGeom prst="roundRect">
            <a:avLst/>
          </a:prstGeom>
          <a:solidFill>
            <a:schemeClr val="accent1">
              <a:lumMod val="20000"/>
              <a:lumOff val="80000"/>
            </a:schemeClr>
          </a:solidFill>
          <a:ln w="12700" cap="flat">
            <a:no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463" tIns="17463" rIns="17463" bIns="17463" numCol="1" spcCol="38100" rtlCol="0" anchor="ctr">
            <a:noAutofit/>
          </a:bodyPr>
          <a:lstStyle/>
          <a:p>
            <a:pPr algn="ctr" defTabSz="283807"/>
            <a:endParaRPr lang="en-US" altLang="ja-JP" sz="1100" dirty="0">
              <a:latin typeface="ヒラギノ角ゴ ProN W3"/>
              <a:ea typeface="ヒラギノ角ゴ ProN W3"/>
              <a:cs typeface="ヒラギノ角ゴ ProN W3"/>
              <a:sym typeface="ヒラギノ角ゴ ProN W3"/>
            </a:endParaRPr>
          </a:p>
          <a:p>
            <a:pPr algn="ctr" defTabSz="283807" hangingPunct="0"/>
            <a:endParaRPr lang="en-US" altLang="ja-JP" sz="1100" dirty="0">
              <a:solidFill>
                <a:srgbClr val="FFFFFF"/>
              </a:solidFill>
              <a:latin typeface="ヒラギノ角ゴ ProN W3"/>
              <a:ea typeface="ヒラギノ角ゴ ProN W3"/>
              <a:cs typeface="ヒラギノ角ゴ ProN W3"/>
              <a:sym typeface="ヒラギノ角ゴ ProN W3"/>
            </a:endParaRPr>
          </a:p>
          <a:p>
            <a:pPr algn="ctr" defTabSz="283807" hangingPunct="0"/>
            <a:endParaRPr lang="ja-JP" altLang="en-US" sz="1100" dirty="0">
              <a:solidFill>
                <a:srgbClr val="FFFFFF"/>
              </a:solidFill>
              <a:latin typeface="ヒラギノ角ゴ ProN W3"/>
              <a:ea typeface="ヒラギノ角ゴ ProN W3"/>
              <a:cs typeface="ヒラギノ角ゴ ProN W3"/>
              <a:sym typeface="ヒラギノ角ゴ ProN W3"/>
            </a:endParaRPr>
          </a:p>
        </p:txBody>
      </p:sp>
      <p:sp>
        <p:nvSpPr>
          <p:cNvPr id="27" name="テキスト ボックス 26">
            <a:extLst>
              <a:ext uri="{FF2B5EF4-FFF2-40B4-BE49-F238E27FC236}">
                <a16:creationId xmlns:a16="http://schemas.microsoft.com/office/drawing/2014/main" id="{8F3E3A76-E35E-F4FF-2AF5-78F24F4E377A}"/>
              </a:ext>
            </a:extLst>
          </p:cNvPr>
          <p:cNvSpPr txBox="1"/>
          <p:nvPr/>
        </p:nvSpPr>
        <p:spPr>
          <a:xfrm>
            <a:off x="115543" y="3027964"/>
            <a:ext cx="1577356" cy="320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17463" tIns="17463" rIns="17463" bIns="17463" numCol="1" spcCol="38100" rtlCol="0" anchor="ctr">
            <a:spAutoFit/>
          </a:bodyPr>
          <a:lstStyle/>
          <a:p>
            <a:pPr algn="ctr" defTabSz="283807"/>
            <a:r>
              <a:rPr lang="en-US" altLang="ja-JP" sz="688" b="1" dirty="0">
                <a:latin typeface="Meiryo UI" panose="020B0604030504040204" pitchFamily="50" charset="-128"/>
                <a:ea typeface="Meiryo UI" panose="020B0604030504040204" pitchFamily="50" charset="-128"/>
              </a:rPr>
              <a:t>【</a:t>
            </a:r>
            <a:r>
              <a:rPr lang="ja-JP" altLang="en-US" sz="688" b="1" dirty="0">
                <a:latin typeface="Meiryo UI" panose="020B0604030504040204" pitchFamily="50" charset="-128"/>
                <a:ea typeface="Meiryo UI" panose="020B0604030504040204" pitchFamily="50" charset="-128"/>
              </a:rPr>
              <a:t>特許出願中</a:t>
            </a:r>
            <a:r>
              <a:rPr lang="en-US" altLang="ja-JP" sz="688" b="1" dirty="0">
                <a:latin typeface="Meiryo UI" panose="020B0604030504040204" pitchFamily="50" charset="-128"/>
                <a:ea typeface="Meiryo UI" panose="020B0604030504040204" pitchFamily="50" charset="-128"/>
              </a:rPr>
              <a:t>】</a:t>
            </a:r>
          </a:p>
          <a:p>
            <a:pPr algn="ctr" defTabSz="283807"/>
            <a:r>
              <a:rPr lang="ja-JP" altLang="en-US" sz="584" dirty="0">
                <a:latin typeface="Meiryo UI" panose="020B0604030504040204" pitchFamily="50" charset="-128"/>
                <a:ea typeface="Meiryo UI" panose="020B0604030504040204" pitchFamily="50" charset="-128"/>
              </a:rPr>
              <a:t>発明の名称</a:t>
            </a:r>
            <a:r>
              <a:rPr lang="en-US" altLang="ja-JP" sz="584" dirty="0">
                <a:latin typeface="Meiryo UI" panose="020B0604030504040204" pitchFamily="50" charset="-128"/>
                <a:ea typeface="Meiryo UI" panose="020B0604030504040204" pitchFamily="50" charset="-128"/>
              </a:rPr>
              <a:t>:</a:t>
            </a:r>
            <a:r>
              <a:rPr lang="ja-JP" altLang="en-US" sz="584" dirty="0">
                <a:latin typeface="Meiryo UI" panose="020B0604030504040204" pitchFamily="50" charset="-128"/>
                <a:ea typeface="Meiryo UI" panose="020B0604030504040204" pitchFamily="50" charset="-128"/>
              </a:rPr>
              <a:t>「太陽電池モジュールのリサイクル方法」</a:t>
            </a:r>
            <a:endParaRPr lang="en-US" altLang="ja-JP" sz="584" dirty="0">
              <a:latin typeface="Meiryo UI" panose="020B0604030504040204" pitchFamily="50" charset="-128"/>
              <a:ea typeface="Meiryo UI" panose="020B0604030504040204" pitchFamily="50" charset="-128"/>
            </a:endParaRPr>
          </a:p>
          <a:p>
            <a:pPr algn="ctr" defTabSz="283807"/>
            <a:r>
              <a:rPr lang="ja-JP" altLang="en-US" sz="584" dirty="0">
                <a:latin typeface="Meiryo UI" panose="020B0604030504040204" pitchFamily="50" charset="-128"/>
                <a:ea typeface="Meiryo UI" panose="020B0604030504040204" pitchFamily="50" charset="-128"/>
              </a:rPr>
              <a:t>出願番号</a:t>
            </a:r>
            <a:r>
              <a:rPr lang="en-US" altLang="ja-JP" sz="584" dirty="0">
                <a:latin typeface="Meiryo UI" panose="020B0604030504040204" pitchFamily="50" charset="-128"/>
                <a:ea typeface="Meiryo UI" panose="020B0604030504040204" pitchFamily="50" charset="-128"/>
              </a:rPr>
              <a:t>:</a:t>
            </a:r>
            <a:r>
              <a:rPr lang="ja-JP" altLang="en-US" sz="584" dirty="0">
                <a:latin typeface="Meiryo UI" panose="020B0604030504040204" pitchFamily="50" charset="-128"/>
                <a:ea typeface="Meiryo UI" panose="020B0604030504040204" pitchFamily="50" charset="-128"/>
              </a:rPr>
              <a:t>特願</a:t>
            </a:r>
            <a:r>
              <a:rPr lang="en-US" altLang="ja-JP" sz="584" dirty="0">
                <a:latin typeface="Meiryo UI" panose="020B0604030504040204" pitchFamily="50" charset="-128"/>
                <a:ea typeface="Meiryo UI" panose="020B0604030504040204" pitchFamily="50" charset="-128"/>
              </a:rPr>
              <a:t>2024-96820</a:t>
            </a:r>
          </a:p>
        </p:txBody>
      </p:sp>
    </p:spTree>
    <p:extLst>
      <p:ext uri="{BB962C8B-B14F-4D97-AF65-F5344CB8AC3E}">
        <p14:creationId xmlns:p14="http://schemas.microsoft.com/office/powerpoint/2010/main" val="2249430241"/>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1031</TotalTime>
  <Words>1056</Words>
  <Application>Microsoft Office PowerPoint</Application>
  <PresentationFormat>ユーザー設定</PresentationFormat>
  <Paragraphs>274</Paragraphs>
  <Slides>13</Slides>
  <Notes>13</Notes>
  <HiddenSlides>0</HiddenSlides>
  <MMClips>1</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13</vt:i4>
      </vt:variant>
    </vt:vector>
  </HeadingPairs>
  <TitlesOfParts>
    <vt:vector size="23" baseType="lpstr">
      <vt:lpstr>Hiragino Kaku Gothic ProN</vt:lpstr>
      <vt:lpstr>Meiryo UI</vt:lpstr>
      <vt:lpstr>Noto Sans JP</vt:lpstr>
      <vt:lpstr>ヒラギノ角ゴ ProN W3</vt:lpstr>
      <vt:lpstr>メイリオ</vt:lpstr>
      <vt:lpstr>游ゴシック</vt:lpstr>
      <vt:lpstr>游ゴシック Light</vt:lpstr>
      <vt:lpstr>Arial</vt:lpstr>
      <vt:lpstr>Wingdings</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takehide sunaga</cp:lastModifiedBy>
  <cp:revision>17</cp:revision>
  <dcterms:created xsi:type="dcterms:W3CDTF">2026-05-18T08:44:44Z</dcterms:created>
  <dcterms:modified xsi:type="dcterms:W3CDTF">2026-07-17T05:00:25Z</dcterms:modified>
</cp:coreProperties>
</file>